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63" r:id="rId2"/>
    <p:sldId id="264" r:id="rId3"/>
    <p:sldId id="266" r:id="rId4"/>
    <p:sldId id="268" r:id="rId5"/>
    <p:sldId id="269" r:id="rId6"/>
    <p:sldId id="265" r:id="rId7"/>
    <p:sldId id="270" r:id="rId8"/>
    <p:sldId id="272" r:id="rId9"/>
    <p:sldId id="330" r:id="rId10"/>
    <p:sldId id="331" r:id="rId11"/>
    <p:sldId id="332" r:id="rId12"/>
    <p:sldId id="374" r:id="rId13"/>
    <p:sldId id="323" r:id="rId14"/>
    <p:sldId id="324" r:id="rId15"/>
    <p:sldId id="325" r:id="rId16"/>
    <p:sldId id="375" r:id="rId17"/>
    <p:sldId id="358" r:id="rId18"/>
    <p:sldId id="359" r:id="rId19"/>
    <p:sldId id="273" r:id="rId20"/>
    <p:sldId id="274" r:id="rId21"/>
    <p:sldId id="333" r:id="rId22"/>
    <p:sldId id="334" r:id="rId23"/>
    <p:sldId id="335" r:id="rId24"/>
    <p:sldId id="368" r:id="rId25"/>
    <p:sldId id="369" r:id="rId26"/>
    <p:sldId id="370" r:id="rId27"/>
    <p:sldId id="371" r:id="rId28"/>
    <p:sldId id="366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67" r:id="rId39"/>
    <p:sldId id="345" r:id="rId40"/>
    <p:sldId id="346" r:id="rId41"/>
    <p:sldId id="347" r:id="rId42"/>
    <p:sldId id="348" r:id="rId43"/>
    <p:sldId id="349" r:id="rId44"/>
    <p:sldId id="350" r:id="rId45"/>
    <p:sldId id="364" r:id="rId46"/>
    <p:sldId id="271" r:id="rId47"/>
    <p:sldId id="351" r:id="rId48"/>
    <p:sldId id="352" r:id="rId49"/>
    <p:sldId id="353" r:id="rId50"/>
    <p:sldId id="354" r:id="rId51"/>
    <p:sldId id="355" r:id="rId52"/>
    <p:sldId id="356" r:id="rId53"/>
    <p:sldId id="361" r:id="rId54"/>
    <p:sldId id="362" r:id="rId55"/>
    <p:sldId id="275" r:id="rId56"/>
    <p:sldId id="365" r:id="rId57"/>
    <p:sldId id="376" r:id="rId58"/>
    <p:sldId id="267" r:id="rId59"/>
    <p:sldId id="377" r:id="rId60"/>
    <p:sldId id="379" r:id="rId61"/>
    <p:sldId id="378" r:id="rId62"/>
    <p:sldId id="380" r:id="rId63"/>
  </p:sldIdLst>
  <p:sldSz cx="9144000" cy="6858000" type="screen4x3"/>
  <p:notesSz cx="6858000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b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FDEE"/>
    <a:srgbClr val="02EE0D"/>
    <a:srgbClr val="5AFE6E"/>
    <a:srgbClr val="FF59DF"/>
    <a:srgbClr val="7B5DFB"/>
    <a:srgbClr val="FF0000"/>
    <a:srgbClr val="EFFD3B"/>
    <a:srgbClr val="EEFC3C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Keine Formatvorlage, Tabellengitternetz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5886" autoAdjust="0"/>
  </p:normalViewPr>
  <p:slideViewPr>
    <p:cSldViewPr snapToGrid="0">
      <p:cViewPr varScale="1">
        <p:scale>
          <a:sx n="77" d="100"/>
          <a:sy n="77" d="100"/>
        </p:scale>
        <p:origin x="135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3918" y="-90"/>
      </p:cViewPr>
      <p:guideLst>
        <p:guide orient="horz" pos="3127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067" y="0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EC7B9192-C4E2-45E0-A2E5-FB75CFB365ED}" type="datetimeFigureOut">
              <a:rPr lang="de-DE" smtClean="0"/>
              <a:pPr/>
              <a:t>05.05.2026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3" y="9428717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067" y="9428717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84F00BC0-FDBE-41C2-BE2D-8525B22F8B3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067" y="0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pPr>
              <a:defRPr/>
            </a:pPr>
            <a:fld id="{BC7FB47B-2813-40A7-8F7E-4D4A1AF25C75}" type="datetimeFigureOut">
              <a:rPr lang="de-DE"/>
              <a:pPr>
                <a:defRPr/>
              </a:pPr>
              <a:t>05.05.2026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" y="9428717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067" y="9428717"/>
            <a:ext cx="2972335" cy="496332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pPr>
              <a:defRPr/>
            </a:pPr>
            <a:fld id="{25B4FBC3-3AE2-45AB-87C0-33FD62AEA91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dirty="0" smtClean="0"/>
              <a:t>Keine Kommentar</a:t>
            </a:r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44878-D00E-40FA-B9C2-D54A97A6AB02}" type="slidenum">
              <a:rPr lang="de-DE" smtClean="0"/>
              <a:pPr/>
              <a:t>1</a:t>
            </a:fld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755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5873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08758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9114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6392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22748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3549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4917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2690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9723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B4FBC3-3AE2-45AB-87C0-33FD62AEA91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8466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46135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44366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11834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26957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38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28377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93588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8734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24040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58022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023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602675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49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33360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51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11036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52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99601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53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18285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54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6129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9885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7825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2711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6469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0666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64E84-0314-4534-9948-82ECF6696A4C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8866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409575" y="125413"/>
            <a:ext cx="8401050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920875" y="144463"/>
            <a:ext cx="0" cy="790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3" name="Line 9"/>
          <p:cNvSpPr>
            <a:spLocks noChangeShapeType="1"/>
          </p:cNvSpPr>
          <p:nvPr userDrawn="1"/>
        </p:nvSpPr>
        <p:spPr bwMode="auto">
          <a:xfrm flipH="1">
            <a:off x="6831013" y="144463"/>
            <a:ext cx="0" cy="781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4" name="Line 10"/>
          <p:cNvSpPr>
            <a:spLocks noChangeShapeType="1"/>
          </p:cNvSpPr>
          <p:nvPr userDrawn="1"/>
        </p:nvSpPr>
        <p:spPr bwMode="auto">
          <a:xfrm>
            <a:off x="409575" y="938213"/>
            <a:ext cx="84026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5" name="Line 11"/>
          <p:cNvSpPr>
            <a:spLocks noChangeShapeType="1"/>
          </p:cNvSpPr>
          <p:nvPr userDrawn="1"/>
        </p:nvSpPr>
        <p:spPr bwMode="auto">
          <a:xfrm>
            <a:off x="409575" y="64928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6" name="Line 12"/>
          <p:cNvSpPr>
            <a:spLocks noChangeShapeType="1"/>
          </p:cNvSpPr>
          <p:nvPr userDrawn="1"/>
        </p:nvSpPr>
        <p:spPr bwMode="auto">
          <a:xfrm>
            <a:off x="8812213" y="64928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7" name="Line 13"/>
          <p:cNvSpPr>
            <a:spLocks noChangeShapeType="1"/>
          </p:cNvSpPr>
          <p:nvPr userDrawn="1"/>
        </p:nvSpPr>
        <p:spPr bwMode="auto">
          <a:xfrm>
            <a:off x="7854950" y="649288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038" name="Text Box 14"/>
          <p:cNvSpPr txBox="1">
            <a:spLocks noChangeAspect="1" noChangeArrowheads="1"/>
          </p:cNvSpPr>
          <p:nvPr userDrawn="1"/>
        </p:nvSpPr>
        <p:spPr bwMode="auto">
          <a:xfrm>
            <a:off x="1928813" y="142875"/>
            <a:ext cx="49037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30" tIns="46015" rIns="92030" bIns="46015"/>
          <a:lstStyle/>
          <a:p>
            <a:pPr algn="ctr" defTabSz="919163" eaLnBrk="0" hangingPunct="0">
              <a:spcBef>
                <a:spcPct val="50000"/>
              </a:spcBef>
              <a:defRPr/>
            </a:pPr>
            <a:r>
              <a:rPr lang="de-DE" sz="1800" dirty="0" smtClean="0"/>
              <a:t>KKL Strukturfehler an Schweißnähten</a:t>
            </a:r>
            <a:endParaRPr lang="de-DE" sz="1800" dirty="0"/>
          </a:p>
        </p:txBody>
      </p:sp>
      <p:sp>
        <p:nvSpPr>
          <p:cNvPr id="1039" name="Text Box 15"/>
          <p:cNvSpPr txBox="1">
            <a:spLocks noChangeAspect="1" noChangeArrowheads="1"/>
          </p:cNvSpPr>
          <p:nvPr userDrawn="1"/>
        </p:nvSpPr>
        <p:spPr bwMode="auto">
          <a:xfrm>
            <a:off x="285750" y="642938"/>
            <a:ext cx="17145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70" tIns="42728" rIns="82170" bIns="42728"/>
          <a:lstStyle/>
          <a:p>
            <a:pPr algn="ctr" defTabSz="919163" eaLnBrk="0" hangingPunct="0">
              <a:spcBef>
                <a:spcPct val="50000"/>
              </a:spcBef>
              <a:defRPr/>
            </a:pPr>
            <a:r>
              <a:rPr lang="de-DE" sz="1000" dirty="0" smtClean="0"/>
              <a:t>TD </a:t>
            </a:r>
            <a:r>
              <a:rPr lang="de-DE" sz="1000" dirty="0"/>
              <a:t>/ Thomas Suhrow</a:t>
            </a:r>
          </a:p>
        </p:txBody>
      </p:sp>
      <p:sp>
        <p:nvSpPr>
          <p:cNvPr id="1041" name="Text Box 17"/>
          <p:cNvSpPr txBox="1">
            <a:spLocks noChangeAspect="1" noChangeArrowheads="1"/>
          </p:cNvSpPr>
          <p:nvPr userDrawn="1"/>
        </p:nvSpPr>
        <p:spPr bwMode="auto">
          <a:xfrm>
            <a:off x="406400" y="122238"/>
            <a:ext cx="15113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70" tIns="42728" rIns="82170" bIns="42728"/>
          <a:lstStyle/>
          <a:p>
            <a:pPr algn="ctr" defTabSz="919163" eaLnBrk="0" hangingPunct="0">
              <a:spcBef>
                <a:spcPct val="50000"/>
              </a:spcBef>
              <a:defRPr/>
            </a:pPr>
            <a:r>
              <a:rPr lang="de-DE" sz="1500" dirty="0">
                <a:latin typeface="Arial MT Condensed Light" pitchFamily="34" charset="0"/>
              </a:rPr>
              <a:t>Unternehmung</a:t>
            </a:r>
            <a:br>
              <a:rPr lang="de-DE" sz="1500" dirty="0">
                <a:latin typeface="Arial MT Condensed Light" pitchFamily="34" charset="0"/>
              </a:rPr>
            </a:br>
            <a:r>
              <a:rPr lang="de-DE" sz="1500" dirty="0">
                <a:latin typeface="Arial MT Condensed Light" pitchFamily="34" charset="0"/>
              </a:rPr>
              <a:t>WENDELSTEIN 7-X</a:t>
            </a:r>
          </a:p>
        </p:txBody>
      </p:sp>
      <p:sp>
        <p:nvSpPr>
          <p:cNvPr id="1042" name="Text Box 18"/>
          <p:cNvSpPr txBox="1">
            <a:spLocks noChangeAspect="1" noChangeArrowheads="1"/>
          </p:cNvSpPr>
          <p:nvPr userDrawn="1"/>
        </p:nvSpPr>
        <p:spPr bwMode="auto">
          <a:xfrm>
            <a:off x="7315200" y="122238"/>
            <a:ext cx="149066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70" tIns="42728" rIns="82170" bIns="42728"/>
          <a:lstStyle/>
          <a:p>
            <a:pPr defTabSz="919163" eaLnBrk="0" hangingPunct="0">
              <a:spcBef>
                <a:spcPct val="50000"/>
              </a:spcBef>
              <a:defRPr/>
            </a:pPr>
            <a:r>
              <a:rPr lang="de-DE" sz="1500" dirty="0">
                <a:latin typeface="Arial MT Condensed Light" pitchFamily="34" charset="0"/>
              </a:rPr>
              <a:t>Max-Planck-Institut für Plasmaphysik</a:t>
            </a:r>
            <a:endParaRPr lang="de-DE" sz="1600" dirty="0">
              <a:latin typeface="Arial MT Condensed Light" pitchFamily="34" charset="0"/>
            </a:endParaRPr>
          </a:p>
        </p:txBody>
      </p:sp>
      <p:sp>
        <p:nvSpPr>
          <p:cNvPr id="1043" name="Text Box 19"/>
          <p:cNvSpPr txBox="1">
            <a:spLocks noChangeAspect="1" noChangeArrowheads="1"/>
          </p:cNvSpPr>
          <p:nvPr userDrawn="1"/>
        </p:nvSpPr>
        <p:spPr bwMode="auto">
          <a:xfrm>
            <a:off x="6838950" y="614363"/>
            <a:ext cx="1000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70" tIns="42728" rIns="82170" bIns="42728"/>
          <a:lstStyle/>
          <a:p>
            <a:pPr defTabSz="919163" eaLnBrk="0" hangingPunct="0">
              <a:spcBef>
                <a:spcPct val="50000"/>
              </a:spcBef>
              <a:defRPr/>
            </a:pPr>
            <a:r>
              <a:rPr lang="de-DE" sz="700" dirty="0"/>
              <a:t>KKS-Nr.:</a:t>
            </a:r>
            <a:endParaRPr lang="de-DE" sz="800" dirty="0"/>
          </a:p>
          <a:p>
            <a:pPr algn="ctr" defTabSz="919163" eaLnBrk="0" hangingPunct="0">
              <a:defRPr/>
            </a:pPr>
            <a:r>
              <a:rPr lang="de-DE" sz="900" dirty="0" smtClean="0"/>
              <a:t>1-ACK00</a:t>
            </a:r>
            <a:endParaRPr lang="de-DE" sz="800" dirty="0"/>
          </a:p>
        </p:txBody>
      </p:sp>
      <p:sp>
        <p:nvSpPr>
          <p:cNvPr id="1044" name="Text Box 20"/>
          <p:cNvSpPr txBox="1">
            <a:spLocks noChangeAspect="1" noChangeArrowheads="1"/>
          </p:cNvSpPr>
          <p:nvPr userDrawn="1"/>
        </p:nvSpPr>
        <p:spPr bwMode="auto">
          <a:xfrm>
            <a:off x="7886700" y="614363"/>
            <a:ext cx="9239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70" tIns="42728" rIns="82170" bIns="42728"/>
          <a:lstStyle/>
          <a:p>
            <a:pPr algn="ctr" defTabSz="919163" eaLnBrk="0" hangingPunct="0">
              <a:defRPr/>
            </a:pPr>
            <a:endParaRPr lang="de-DE" sz="800" dirty="0"/>
          </a:p>
        </p:txBody>
      </p:sp>
      <p:sp>
        <p:nvSpPr>
          <p:cNvPr id="1045" name="Text Box 21"/>
          <p:cNvSpPr txBox="1">
            <a:spLocks noChangeAspect="1" noChangeArrowheads="1"/>
          </p:cNvSpPr>
          <p:nvPr userDrawn="1"/>
        </p:nvSpPr>
        <p:spPr bwMode="auto">
          <a:xfrm>
            <a:off x="7856538" y="614363"/>
            <a:ext cx="957262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3485" tIns="41742" rIns="83485" bIns="41742"/>
          <a:lstStyle/>
          <a:p>
            <a:pPr defTabSz="835025" eaLnBrk="0" hangingPunct="0">
              <a:defRPr/>
            </a:pPr>
            <a:r>
              <a:rPr lang="de-DE" sz="700" dirty="0" err="1"/>
              <a:t>Dok-Kennz</a:t>
            </a:r>
            <a:r>
              <a:rPr lang="de-DE" sz="700" dirty="0"/>
              <a:t>.:</a:t>
            </a:r>
          </a:p>
          <a:p>
            <a:pPr algn="ctr" defTabSz="835025" eaLnBrk="0" hangingPunct="0">
              <a:defRPr/>
            </a:pPr>
            <a:r>
              <a:rPr lang="de-DE" sz="900" dirty="0"/>
              <a:t>-</a:t>
            </a:r>
            <a:r>
              <a:rPr lang="de-DE" sz="900" dirty="0" smtClean="0"/>
              <a:t>P0000.0</a:t>
            </a:r>
            <a:endParaRPr lang="de-DE" sz="700" dirty="0"/>
          </a:p>
        </p:txBody>
      </p:sp>
      <p:pic>
        <p:nvPicPr>
          <p:cNvPr id="1040" name="Picture 2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77050" y="188913"/>
            <a:ext cx="40322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7" name="Line 23"/>
          <p:cNvSpPr>
            <a:spLocks noChangeShapeType="1"/>
          </p:cNvSpPr>
          <p:nvPr userDrawn="1"/>
        </p:nvSpPr>
        <p:spPr bwMode="auto">
          <a:xfrm>
            <a:off x="412750" y="6430963"/>
            <a:ext cx="825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100800" tIns="50400" rIns="100800" bIns="50400"/>
          <a:lstStyle/>
          <a:p>
            <a:pPr>
              <a:defRPr/>
            </a:pPr>
            <a:endParaRPr lang="de-DE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347663" y="6430963"/>
            <a:ext cx="1600200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30" tIns="46015" rIns="92030" bIns="46015">
            <a:spAutoFit/>
          </a:bodyPr>
          <a:lstStyle/>
          <a:p>
            <a:pPr defTabSz="919163" eaLnBrk="0" hangingPunct="0">
              <a:defRPr/>
            </a:pPr>
            <a:r>
              <a:rPr lang="de-DE" sz="1100" dirty="0" smtClean="0">
                <a:latin typeface="Arial MT Condensed Light" pitchFamily="34" charset="0"/>
              </a:rPr>
              <a:t>30.07.2020</a:t>
            </a:r>
            <a:endParaRPr lang="de-DE" sz="1100" dirty="0">
              <a:latin typeface="Arial MT Condensed Light" pitchFamily="34" charset="0"/>
            </a:endParaRPr>
          </a:p>
        </p:txBody>
      </p:sp>
      <p:sp>
        <p:nvSpPr>
          <p:cNvPr id="1049" name="Text Box 25"/>
          <p:cNvSpPr txBox="1">
            <a:spLocks noChangeArrowheads="1"/>
          </p:cNvSpPr>
          <p:nvPr userDrawn="1"/>
        </p:nvSpPr>
        <p:spPr bwMode="auto">
          <a:xfrm>
            <a:off x="7516813" y="6430963"/>
            <a:ext cx="1152525" cy="260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2030" tIns="46015" rIns="92030" bIns="46015">
            <a:spAutoFit/>
          </a:bodyPr>
          <a:lstStyle/>
          <a:p>
            <a:pPr algn="r" defTabSz="919163" eaLnBrk="0" hangingPunct="0">
              <a:spcBef>
                <a:spcPct val="50000"/>
              </a:spcBef>
              <a:defRPr/>
            </a:pPr>
            <a:fld id="{0562B166-B0AE-4C7E-84CB-E3574AAA4178}" type="slidenum">
              <a:rPr lang="de-DE" sz="1100">
                <a:latin typeface="Arial MT Condensed Light" pitchFamily="34" charset="0"/>
              </a:rPr>
              <a:pPr algn="r" defTabSz="919163" eaLnBrk="0" hangingPunct="0">
                <a:spcBef>
                  <a:spcPct val="50000"/>
                </a:spcBef>
                <a:defRPr/>
              </a:pPr>
              <a:t>‹Nr.›</a:t>
            </a:fld>
            <a:endParaRPr lang="de-DE" sz="1100">
              <a:latin typeface="Arial MT Condensed Light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119738" y="629299"/>
            <a:ext cx="4681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dirty="0" smtClean="0"/>
              <a:t>Übersicht VT-Prüfung KKL TBW PLDIA</a:t>
            </a:r>
            <a:endParaRPr lang="de-DE" sz="1600" dirty="0"/>
          </a:p>
        </p:txBody>
      </p:sp>
      <p:cxnSp>
        <p:nvCxnSpPr>
          <p:cNvPr id="5" name="Gerader Verbinder 4"/>
          <p:cNvCxnSpPr>
            <a:stCxn id="3" idx="4"/>
          </p:cNvCxnSpPr>
          <p:nvPr/>
        </p:nvCxnSpPr>
        <p:spPr>
          <a:xfrm flipH="1">
            <a:off x="5533275" y="3459892"/>
            <a:ext cx="785147" cy="1305153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179647"/>
              </p:ext>
            </p:extLst>
          </p:nvPr>
        </p:nvGraphicFramePr>
        <p:xfrm>
          <a:off x="463887" y="1971777"/>
          <a:ext cx="8309409" cy="2658594"/>
        </p:xfrm>
        <a:graphic>
          <a:graphicData uri="http://schemas.openxmlformats.org/drawingml/2006/table">
            <a:tbl>
              <a:tblPr/>
              <a:tblGrid>
                <a:gridCol w="1592062">
                  <a:extLst>
                    <a:ext uri="{9D8B030D-6E8A-4147-A177-3AD203B41FA5}">
                      <a16:colId xmlns:a16="http://schemas.microsoft.com/office/drawing/2014/main" val="1646311609"/>
                    </a:ext>
                  </a:extLst>
                </a:gridCol>
                <a:gridCol w="471393">
                  <a:extLst>
                    <a:ext uri="{9D8B030D-6E8A-4147-A177-3AD203B41FA5}">
                      <a16:colId xmlns:a16="http://schemas.microsoft.com/office/drawing/2014/main" val="3135085495"/>
                    </a:ext>
                  </a:extLst>
                </a:gridCol>
                <a:gridCol w="660395">
                  <a:extLst>
                    <a:ext uri="{9D8B030D-6E8A-4147-A177-3AD203B41FA5}">
                      <a16:colId xmlns:a16="http://schemas.microsoft.com/office/drawing/2014/main" val="2964442576"/>
                    </a:ext>
                  </a:extLst>
                </a:gridCol>
                <a:gridCol w="1325236">
                  <a:extLst>
                    <a:ext uri="{9D8B030D-6E8A-4147-A177-3AD203B41FA5}">
                      <a16:colId xmlns:a16="http://schemas.microsoft.com/office/drawing/2014/main" val="3214050613"/>
                    </a:ext>
                  </a:extLst>
                </a:gridCol>
                <a:gridCol w="853844">
                  <a:extLst>
                    <a:ext uri="{9D8B030D-6E8A-4147-A177-3AD203B41FA5}">
                      <a16:colId xmlns:a16="http://schemas.microsoft.com/office/drawing/2014/main" val="1393374411"/>
                    </a:ext>
                  </a:extLst>
                </a:gridCol>
                <a:gridCol w="1289659">
                  <a:extLst>
                    <a:ext uri="{9D8B030D-6E8A-4147-A177-3AD203B41FA5}">
                      <a16:colId xmlns:a16="http://schemas.microsoft.com/office/drawing/2014/main" val="1802329258"/>
                    </a:ext>
                  </a:extLst>
                </a:gridCol>
                <a:gridCol w="1289659">
                  <a:extLst>
                    <a:ext uri="{9D8B030D-6E8A-4147-A177-3AD203B41FA5}">
                      <a16:colId xmlns:a16="http://schemas.microsoft.com/office/drawing/2014/main" val="3708973094"/>
                    </a:ext>
                  </a:extLst>
                </a:gridCol>
                <a:gridCol w="827161">
                  <a:extLst>
                    <a:ext uri="{9D8B030D-6E8A-4147-A177-3AD203B41FA5}">
                      <a16:colId xmlns:a16="http://schemas.microsoft.com/office/drawing/2014/main" val="615656503"/>
                    </a:ext>
                  </a:extLst>
                </a:gridCol>
              </a:tblGrid>
              <a:tr h="158325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Zahlen nach QM-Prüfung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281956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587196"/>
                  </a:ext>
                </a:extLst>
              </a:tr>
              <a:tr h="25332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 Gesamt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Untersuchte SN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SN-Fehler 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Anzahl/Skalierung 100% [Stk.]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SN-Fehlerfrei [Stk.]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SN-Fehler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Nachschweißen &lt; DN200 [Stk]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SN-Fehler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Nachschweißen &gt; DN200 [</a:t>
                      </a:r>
                      <a:r>
                        <a:rPr lang="de-DE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Stk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Oberflächenfehler 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Schleifen [Stk.]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962646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KKL PLDIA Ringleitungen 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692090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KKL Target Ausheiz Ringleitungen  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75955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KKL Target Kühlen Anschlussleitungen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22/32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22/32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18/27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727070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KKL Wand Ringleitungen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5/22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1/5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4/17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10/43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8953"/>
                  </a:ext>
                </a:extLst>
              </a:tr>
              <a:tr h="229255">
                <a:tc>
                  <a:txBody>
                    <a:bodyPr/>
                    <a:lstStyle/>
                    <a:p>
                      <a:pPr algn="l" fontAlgn="t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KKL Wand Ringleitungsabgänge M1-5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de-DE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5/22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9/39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5/22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29/126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713455"/>
                  </a:ext>
                </a:extLst>
              </a:tr>
              <a:tr h="253320"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Summe zu bearbeitende SN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Anzahl/Skalierung 100% [Stk.]: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20/51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60/81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43/66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123/261</a:t>
                      </a:r>
                    </a:p>
                  </a:txBody>
                  <a:tcPr marL="6333" marR="6333" marT="63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539749"/>
                  </a:ext>
                </a:extLst>
              </a:tr>
              <a:tr h="117794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383926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Kalkulation IS: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6333" marR="6333" marT="63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128206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647273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VT-Prüfung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089950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 VT-Prüfung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31003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25% VT-Prüfung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507572"/>
                  </a:ext>
                </a:extLst>
              </a:tr>
              <a:tr h="126660"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177064"/>
                  </a:ext>
                </a:extLst>
              </a:tr>
              <a:tr h="126660">
                <a:tc gridSpan="6"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- Grundlage sind die VT-Berichte 1-ACK50-Q0000 bis Q0006, 1-ACK10-Q0003, 1-ACK10-Q0000 und 1-ACK20-Q0016 bis -Q0017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11589"/>
                  </a:ext>
                </a:extLst>
              </a:tr>
              <a:tr h="1266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 - die nicht zu bewertenden Schweißnähte wurden den Schweißnahtfehlern zugeschlagen</a:t>
                      </a: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33" marR="6333" marT="633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691667"/>
                  </a:ext>
                </a:extLst>
              </a:tr>
            </a:tbl>
          </a:graphicData>
        </a:graphic>
      </p:graphicFrame>
      <p:sp>
        <p:nvSpPr>
          <p:cNvPr id="3" name="Ellipse 2"/>
          <p:cNvSpPr/>
          <p:nvPr/>
        </p:nvSpPr>
        <p:spPr>
          <a:xfrm>
            <a:off x="5774724" y="2257168"/>
            <a:ext cx="1087395" cy="120272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PLDIA_VL_BR023_zu_Ringleitung</a:t>
            </a:r>
            <a:endParaRPr lang="de-DE" sz="11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05123"/>
            <a:ext cx="7056784" cy="400982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5" y="1556791"/>
            <a:ext cx="2651788" cy="1988841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 flipH="1">
            <a:off x="4160108" y="3898543"/>
            <a:ext cx="3485237" cy="393371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549951" y="1135441"/>
            <a:ext cx="221958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</a:t>
            </a:r>
            <a:r>
              <a:rPr lang="de-DE" sz="1300" dirty="0" smtClean="0"/>
              <a:t>Vorlauf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165611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14151"/>
            <a:ext cx="7416824" cy="4000791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PLDIA_VL_BR023_zu_Ringleitung_offen</a:t>
            </a:r>
            <a:endParaRPr lang="de-DE" sz="11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1556792"/>
            <a:ext cx="2651786" cy="1988840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 flipH="1" flipV="1">
            <a:off x="4250725" y="3377515"/>
            <a:ext cx="3855307" cy="906161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549951" y="1135441"/>
            <a:ext cx="221958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</a:t>
            </a:r>
            <a:r>
              <a:rPr lang="de-DE" sz="1300" dirty="0" smtClean="0"/>
              <a:t>Vorlauf</a:t>
            </a:r>
            <a:endParaRPr lang="de-DE" sz="1300" dirty="0"/>
          </a:p>
        </p:txBody>
      </p:sp>
      <p:cxnSp>
        <p:nvCxnSpPr>
          <p:cNvPr id="7" name="Gerade Verbindung mit Pfeil 6"/>
          <p:cNvCxnSpPr/>
          <p:nvPr/>
        </p:nvCxnSpPr>
        <p:spPr>
          <a:xfrm flipH="1">
            <a:off x="4131425" y="2668385"/>
            <a:ext cx="1" cy="155448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8069441" y="4157036"/>
            <a:ext cx="831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lichtes Maß </a:t>
            </a:r>
          </a:p>
          <a:p>
            <a:r>
              <a:rPr lang="de-DE" sz="1000" dirty="0" smtClean="0"/>
              <a:t>1,6 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367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39440"/>
            <a:ext cx="7416824" cy="3750213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PLDIA_VL_BR023_zu_Ringleitung_offen</a:t>
            </a:r>
            <a:endParaRPr lang="de-DE" sz="11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1556792"/>
            <a:ext cx="2651786" cy="198884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549951" y="1135441"/>
            <a:ext cx="221958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</a:t>
            </a:r>
            <a:r>
              <a:rPr lang="de-DE" sz="1300" dirty="0" smtClean="0"/>
              <a:t>Vorlauf</a:t>
            </a:r>
            <a:endParaRPr lang="de-DE" sz="1300" dirty="0"/>
          </a:p>
        </p:txBody>
      </p:sp>
      <p:sp>
        <p:nvSpPr>
          <p:cNvPr id="5" name="Textfeld 4"/>
          <p:cNvSpPr txBox="1"/>
          <p:nvPr/>
        </p:nvSpPr>
        <p:spPr>
          <a:xfrm>
            <a:off x="4355976" y="3752363"/>
            <a:ext cx="1920719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Länge Hilfsrohr ≈ 1,7 m</a:t>
            </a:r>
          </a:p>
        </p:txBody>
      </p:sp>
      <p:cxnSp>
        <p:nvCxnSpPr>
          <p:cNvPr id="7" name="Gerade Verbindung mit Pfeil 6"/>
          <p:cNvCxnSpPr>
            <a:stCxn id="5" idx="1"/>
          </p:cNvCxnSpPr>
          <p:nvPr/>
        </p:nvCxnSpPr>
        <p:spPr>
          <a:xfrm flipH="1">
            <a:off x="3822358" y="3898557"/>
            <a:ext cx="533618" cy="55606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95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099" y="1575402"/>
            <a:ext cx="6396203" cy="4797152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PLDIA_RL_BR012_zu_Ringleitung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91930" y="1013249"/>
            <a:ext cx="813575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PL/Dia Rücklauf </a:t>
            </a:r>
            <a:r>
              <a:rPr lang="de-DE" sz="1300" dirty="0"/>
              <a:t>vom 2. UG </a:t>
            </a:r>
            <a:r>
              <a:rPr lang="de-DE" sz="1300" dirty="0" smtClean="0"/>
              <a:t>TH,</a:t>
            </a:r>
          </a:p>
          <a:p>
            <a:r>
              <a:rPr lang="de-DE" sz="1300" dirty="0" smtClean="0"/>
              <a:t>unterhalb </a:t>
            </a:r>
            <a:r>
              <a:rPr lang="de-DE" sz="1300" dirty="0"/>
              <a:t>der zentralen Öffnung </a:t>
            </a:r>
            <a:r>
              <a:rPr lang="de-DE" sz="1300" dirty="0" smtClean="0"/>
              <a:t>durch </a:t>
            </a:r>
            <a:r>
              <a:rPr lang="de-DE" sz="1300" dirty="0"/>
              <a:t>Demontage eines über </a:t>
            </a:r>
            <a:r>
              <a:rPr lang="de-DE" sz="1300" dirty="0" smtClean="0"/>
              <a:t>Flanschverbindungen </a:t>
            </a:r>
            <a:r>
              <a:rPr lang="de-DE" sz="1300" dirty="0"/>
              <a:t>befestigten </a:t>
            </a:r>
            <a:r>
              <a:rPr lang="de-DE" sz="1300" dirty="0" smtClean="0"/>
              <a:t>Rohrstücks</a:t>
            </a:r>
            <a:endParaRPr lang="de-DE" sz="1400" dirty="0"/>
          </a:p>
        </p:txBody>
      </p:sp>
      <p:cxnSp>
        <p:nvCxnSpPr>
          <p:cNvPr id="7" name="Gerade Verbindung mit Pfeil 6"/>
          <p:cNvCxnSpPr/>
          <p:nvPr/>
        </p:nvCxnSpPr>
        <p:spPr>
          <a:xfrm flipH="1">
            <a:off x="3682314" y="3237470"/>
            <a:ext cx="3591697" cy="1416908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241058" y="2995052"/>
            <a:ext cx="154047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 smtClean="0"/>
              <a:t>Rohrbogen </a:t>
            </a:r>
            <a:r>
              <a:rPr lang="de-DE" sz="1300" dirty="0"/>
              <a:t>wird im Zuge der Montage </a:t>
            </a:r>
            <a:r>
              <a:rPr lang="de-DE" sz="1300" dirty="0" smtClean="0"/>
              <a:t>im</a:t>
            </a:r>
          </a:p>
          <a:p>
            <a:r>
              <a:rPr lang="de-DE" sz="1300" dirty="0" smtClean="0"/>
              <a:t>1</a:t>
            </a:r>
            <a:r>
              <a:rPr lang="de-DE" sz="1300" dirty="0"/>
              <a:t>. HJ. 2021 </a:t>
            </a:r>
            <a:r>
              <a:rPr lang="de-DE" sz="1300" dirty="0" smtClean="0"/>
              <a:t>dauerhaft entfernt</a:t>
            </a:r>
            <a:r>
              <a:rPr lang="de-DE" sz="1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46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PLDIA_RL_BR012_zu_Ringleitung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87" y="2289053"/>
            <a:ext cx="7056784" cy="400982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1556792"/>
            <a:ext cx="2651787" cy="1988840"/>
          </a:xfrm>
          <a:prstGeom prst="rect">
            <a:avLst/>
          </a:prstGeom>
        </p:spPr>
      </p:pic>
      <p:cxnSp>
        <p:nvCxnSpPr>
          <p:cNvPr id="6" name="Gerade Verbindung mit Pfeil 5"/>
          <p:cNvCxnSpPr/>
          <p:nvPr/>
        </p:nvCxnSpPr>
        <p:spPr>
          <a:xfrm flipH="1">
            <a:off x="4613189" y="4293963"/>
            <a:ext cx="3032156" cy="360415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/>
          <p:cNvSpPr/>
          <p:nvPr/>
        </p:nvSpPr>
        <p:spPr>
          <a:xfrm>
            <a:off x="549951" y="1135441"/>
            <a:ext cx="23489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Rücklauf</a:t>
            </a:r>
          </a:p>
        </p:txBody>
      </p:sp>
    </p:spTree>
    <p:extLst>
      <p:ext uri="{BB962C8B-B14F-4D97-AF65-F5344CB8AC3E}">
        <p14:creationId xmlns:p14="http://schemas.microsoft.com/office/powerpoint/2010/main" val="32691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14151"/>
            <a:ext cx="7416824" cy="4000791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PLDIA_RL_BR012_zu_Ringleitung_offen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1556792"/>
            <a:ext cx="2651787" cy="1988840"/>
          </a:xfrm>
          <a:prstGeom prst="rect">
            <a:avLst/>
          </a:prstGeom>
        </p:spPr>
      </p:pic>
      <p:cxnSp>
        <p:nvCxnSpPr>
          <p:cNvPr id="5" name="Gerade Verbindung mit Pfeil 4"/>
          <p:cNvCxnSpPr/>
          <p:nvPr/>
        </p:nvCxnSpPr>
        <p:spPr>
          <a:xfrm flipH="1" flipV="1">
            <a:off x="4514335" y="3748219"/>
            <a:ext cx="3632887" cy="617835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549951" y="1135441"/>
            <a:ext cx="23489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Rücklauf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4460358" y="3343940"/>
            <a:ext cx="26582" cy="898451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8094155" y="4231176"/>
            <a:ext cx="831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lichtes Maß </a:t>
            </a:r>
          </a:p>
          <a:p>
            <a:r>
              <a:rPr lang="de-DE" sz="1000" dirty="0" smtClean="0"/>
              <a:t>1,6 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80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39440"/>
            <a:ext cx="7416824" cy="3750213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PLDIA_RL_BR012_zu_Ringleitung_offen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1556792"/>
            <a:ext cx="2651787" cy="198884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549951" y="1135441"/>
            <a:ext cx="23489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PL/Dia Rücklauf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817291" y="4106595"/>
            <a:ext cx="1920719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Länge Hilfsrohr ≈ 0,9 m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H="1">
            <a:off x="4053163" y="4252789"/>
            <a:ext cx="733021" cy="146194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18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Ringleitung KKL PL/Dia Vorlauf</a:t>
            </a:r>
            <a:endParaRPr lang="de-DE" sz="11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3999" cy="462353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182584" y="1433762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Bedarf: ≈18,9 m</a:t>
            </a:r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387177" y="1070915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Überprüfung max. Bearbeitungsentfernung</a:t>
            </a:r>
          </a:p>
          <a:p>
            <a:r>
              <a:rPr lang="de-DE" sz="1200" dirty="0" smtClean="0"/>
              <a:t>zwischen Eintritt und weitester SN</a:t>
            </a:r>
          </a:p>
          <a:p>
            <a:r>
              <a:rPr lang="de-DE" sz="1200" dirty="0" smtClean="0"/>
              <a:t>(max. möglich 20 m) </a:t>
            </a:r>
            <a:endParaRPr lang="de-DE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6186468" y="1760735"/>
            <a:ext cx="2643011" cy="276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tx1"/>
                </a:solidFill>
                <a:latin typeface="Arial" charset="0"/>
              </a:rPr>
              <a:t>(Ist 17,2 m + Länge </a:t>
            </a:r>
            <a:r>
              <a:rPr lang="de-DE" sz="1200" dirty="0">
                <a:solidFill>
                  <a:schemeClr val="tx1"/>
                </a:solidFill>
                <a:latin typeface="Arial" charset="0"/>
              </a:rPr>
              <a:t>Hilfsrohr </a:t>
            </a:r>
            <a:r>
              <a:rPr lang="de-DE" sz="1200" dirty="0" smtClean="0">
                <a:solidFill>
                  <a:schemeClr val="tx1"/>
                </a:solidFill>
                <a:latin typeface="Arial" charset="0"/>
              </a:rPr>
              <a:t>1,7 m)</a:t>
            </a:r>
            <a:endParaRPr lang="de-DE" sz="1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3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Ringleitung </a:t>
            </a:r>
            <a:r>
              <a:rPr lang="de-DE" sz="1100" dirty="0"/>
              <a:t>KKL PL/Dia </a:t>
            </a:r>
            <a:r>
              <a:rPr lang="de-DE" sz="1100" dirty="0" smtClean="0"/>
              <a:t>Rücklauf</a:t>
            </a:r>
            <a:endParaRPr lang="de-DE" sz="11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4000" cy="462353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071143" y="1337338"/>
            <a:ext cx="1824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Bedarf: ≈15,4 m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87177" y="1070915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Überprüfung max. Bearbeitungsentfernung</a:t>
            </a:r>
          </a:p>
          <a:p>
            <a:r>
              <a:rPr lang="de-DE" sz="1200" dirty="0" smtClean="0"/>
              <a:t>zwischen Eintritt und weitester SN</a:t>
            </a:r>
          </a:p>
          <a:p>
            <a:r>
              <a:rPr lang="de-DE" sz="1200" dirty="0" smtClean="0"/>
              <a:t>(max. möglich 20 m) </a:t>
            </a:r>
            <a:endParaRPr lang="de-DE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6095850" y="1653646"/>
            <a:ext cx="2643011" cy="276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chemeClr val="tx1"/>
                </a:solidFill>
                <a:latin typeface="Arial" charset="0"/>
              </a:rPr>
              <a:t>(Ist 14,5 m + Länge </a:t>
            </a:r>
            <a:r>
              <a:rPr lang="de-DE" sz="1200" dirty="0">
                <a:solidFill>
                  <a:schemeClr val="tx1"/>
                </a:solidFill>
                <a:latin typeface="Arial" charset="0"/>
              </a:rPr>
              <a:t>Hilfsrohr </a:t>
            </a:r>
            <a:r>
              <a:rPr lang="de-DE" sz="1200" dirty="0" smtClean="0">
                <a:solidFill>
                  <a:schemeClr val="tx1"/>
                </a:solidFill>
                <a:latin typeface="Arial" charset="0"/>
              </a:rPr>
              <a:t>0,9 m)</a:t>
            </a:r>
            <a:endParaRPr lang="de-DE" sz="1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4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734" y="1113311"/>
            <a:ext cx="5908790" cy="501117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10227" y="5928033"/>
            <a:ext cx="3611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</a:t>
            </a:r>
            <a:r>
              <a:rPr lang="de-DE" sz="1200" dirty="0"/>
              <a:t>Handschweißen (Anzahl </a:t>
            </a:r>
            <a:r>
              <a:rPr lang="de-DE" sz="1200" dirty="0" smtClean="0"/>
              <a:t>29 von 29)</a:t>
            </a:r>
            <a:endParaRPr lang="de-DE" sz="1200" dirty="0"/>
          </a:p>
          <a:p>
            <a:endParaRPr lang="de-DE" sz="1200" dirty="0"/>
          </a:p>
        </p:txBody>
      </p:sp>
      <p:sp>
        <p:nvSpPr>
          <p:cNvPr id="7" name="Rad 6"/>
          <p:cNvSpPr/>
          <p:nvPr/>
        </p:nvSpPr>
        <p:spPr>
          <a:xfrm>
            <a:off x="446259" y="600857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465651" y="5482734"/>
            <a:ext cx="1495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632481" y="5340773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&lt; DN200</a:t>
            </a:r>
            <a:endParaRPr lang="de-DE" sz="1200" dirty="0"/>
          </a:p>
        </p:txBody>
      </p:sp>
      <p:sp>
        <p:nvSpPr>
          <p:cNvPr id="16" name="Freihandform 15"/>
          <p:cNvSpPr/>
          <p:nvPr/>
        </p:nvSpPr>
        <p:spPr>
          <a:xfrm>
            <a:off x="390775" y="5745249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624700" y="5670466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</a:t>
            </a:r>
            <a:endParaRPr lang="de-DE" sz="1200" dirty="0"/>
          </a:p>
        </p:txBody>
      </p:sp>
      <p:sp>
        <p:nvSpPr>
          <p:cNvPr id="19" name="Textfeld 18"/>
          <p:cNvSpPr txBox="1"/>
          <p:nvPr/>
        </p:nvSpPr>
        <p:spPr>
          <a:xfrm>
            <a:off x="2947734" y="615332"/>
            <a:ext cx="28739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Target Ausheizen VL, RL</a:t>
            </a:r>
            <a:endParaRPr lang="de-DE" sz="1600" dirty="0"/>
          </a:p>
        </p:txBody>
      </p:sp>
      <p:sp>
        <p:nvSpPr>
          <p:cNvPr id="20" name="Rad 19"/>
          <p:cNvSpPr/>
          <p:nvPr/>
        </p:nvSpPr>
        <p:spPr>
          <a:xfrm>
            <a:off x="4540739" y="348551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Rad 20"/>
          <p:cNvSpPr/>
          <p:nvPr/>
        </p:nvSpPr>
        <p:spPr>
          <a:xfrm>
            <a:off x="3843087" y="3248446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Rad 21"/>
          <p:cNvSpPr/>
          <p:nvPr/>
        </p:nvSpPr>
        <p:spPr>
          <a:xfrm>
            <a:off x="3721166" y="307233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ad 22"/>
          <p:cNvSpPr/>
          <p:nvPr/>
        </p:nvSpPr>
        <p:spPr>
          <a:xfrm>
            <a:off x="3951459" y="238823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6" name="Rad 25"/>
          <p:cNvSpPr/>
          <p:nvPr/>
        </p:nvSpPr>
        <p:spPr>
          <a:xfrm>
            <a:off x="4673899" y="175366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Rad 26"/>
          <p:cNvSpPr/>
          <p:nvPr/>
        </p:nvSpPr>
        <p:spPr>
          <a:xfrm>
            <a:off x="4863188" y="167915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Rad 27"/>
          <p:cNvSpPr/>
          <p:nvPr/>
        </p:nvSpPr>
        <p:spPr>
          <a:xfrm>
            <a:off x="5147668" y="1496276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Rad 28"/>
          <p:cNvSpPr/>
          <p:nvPr/>
        </p:nvSpPr>
        <p:spPr>
          <a:xfrm>
            <a:off x="6515881" y="155524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ad 30"/>
          <p:cNvSpPr/>
          <p:nvPr/>
        </p:nvSpPr>
        <p:spPr>
          <a:xfrm>
            <a:off x="7236577" y="201569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Rad 31"/>
          <p:cNvSpPr/>
          <p:nvPr/>
        </p:nvSpPr>
        <p:spPr>
          <a:xfrm>
            <a:off x="7541377" y="227232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3" name="Rad 32"/>
          <p:cNvSpPr/>
          <p:nvPr/>
        </p:nvSpPr>
        <p:spPr>
          <a:xfrm>
            <a:off x="7599332" y="238823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Rad 33"/>
          <p:cNvSpPr/>
          <p:nvPr/>
        </p:nvSpPr>
        <p:spPr>
          <a:xfrm>
            <a:off x="7771670" y="452183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Rad 34"/>
          <p:cNvSpPr/>
          <p:nvPr/>
        </p:nvSpPr>
        <p:spPr>
          <a:xfrm>
            <a:off x="7713715" y="4579786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Rad 35"/>
          <p:cNvSpPr/>
          <p:nvPr/>
        </p:nvSpPr>
        <p:spPr>
          <a:xfrm>
            <a:off x="7684738" y="466216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7" name="Rad 36"/>
          <p:cNvSpPr/>
          <p:nvPr/>
        </p:nvSpPr>
        <p:spPr>
          <a:xfrm>
            <a:off x="5550018" y="579280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Rad 37"/>
          <p:cNvSpPr/>
          <p:nvPr/>
        </p:nvSpPr>
        <p:spPr>
          <a:xfrm>
            <a:off x="5421324" y="576135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9" name="Rad 38"/>
          <p:cNvSpPr/>
          <p:nvPr/>
        </p:nvSpPr>
        <p:spPr>
          <a:xfrm>
            <a:off x="8388044" y="169570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Rad 39"/>
          <p:cNvSpPr/>
          <p:nvPr/>
        </p:nvSpPr>
        <p:spPr>
          <a:xfrm>
            <a:off x="5127450" y="576236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1" name="Rad 40"/>
          <p:cNvSpPr/>
          <p:nvPr/>
        </p:nvSpPr>
        <p:spPr>
          <a:xfrm>
            <a:off x="4009414" y="497338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ad 41"/>
          <p:cNvSpPr/>
          <p:nvPr/>
        </p:nvSpPr>
        <p:spPr>
          <a:xfrm>
            <a:off x="3958997" y="491542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3" name="Rad 42"/>
          <p:cNvSpPr/>
          <p:nvPr/>
        </p:nvSpPr>
        <p:spPr>
          <a:xfrm>
            <a:off x="3663211" y="334767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4" name="Rad 43"/>
          <p:cNvSpPr/>
          <p:nvPr/>
        </p:nvSpPr>
        <p:spPr>
          <a:xfrm>
            <a:off x="3429964" y="385127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5" name="Rad 44"/>
          <p:cNvSpPr/>
          <p:nvPr/>
        </p:nvSpPr>
        <p:spPr>
          <a:xfrm>
            <a:off x="3487919" y="4011710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8" name="Rad 47"/>
          <p:cNvSpPr/>
          <p:nvPr/>
        </p:nvSpPr>
        <p:spPr>
          <a:xfrm>
            <a:off x="5250994" y="595062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9" name="Rad 48"/>
          <p:cNvSpPr/>
          <p:nvPr/>
        </p:nvSpPr>
        <p:spPr>
          <a:xfrm>
            <a:off x="7796721" y="486667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0" name="Rad 49"/>
          <p:cNvSpPr/>
          <p:nvPr/>
        </p:nvSpPr>
        <p:spPr>
          <a:xfrm>
            <a:off x="7841129" y="469638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1" name="Rad 50"/>
          <p:cNvSpPr/>
          <p:nvPr/>
        </p:nvSpPr>
        <p:spPr>
          <a:xfrm>
            <a:off x="8167068" y="3579110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Rad 51"/>
          <p:cNvSpPr/>
          <p:nvPr/>
        </p:nvSpPr>
        <p:spPr>
          <a:xfrm>
            <a:off x="7568828" y="207365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3" name="Rad 52"/>
          <p:cNvSpPr/>
          <p:nvPr/>
        </p:nvSpPr>
        <p:spPr>
          <a:xfrm>
            <a:off x="6482977" y="135962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4" name="Rad 53"/>
          <p:cNvSpPr/>
          <p:nvPr/>
        </p:nvSpPr>
        <p:spPr>
          <a:xfrm>
            <a:off x="5005363" y="135962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Freihandform 54"/>
          <p:cNvSpPr/>
          <p:nvPr/>
        </p:nvSpPr>
        <p:spPr>
          <a:xfrm>
            <a:off x="3251200" y="1266613"/>
            <a:ext cx="5195147" cy="4890347"/>
          </a:xfrm>
          <a:custGeom>
            <a:avLst/>
            <a:gdLst>
              <a:gd name="connsiteX0" fmla="*/ 0 w 5195147"/>
              <a:gd name="connsiteY0" fmla="*/ 2384214 h 4890347"/>
              <a:gd name="connsiteX1" fmla="*/ 494453 w 5195147"/>
              <a:gd name="connsiteY1" fmla="*/ 921174 h 4890347"/>
              <a:gd name="connsiteX2" fmla="*/ 1788160 w 5195147"/>
              <a:gd name="connsiteY2" fmla="*/ 0 h 4890347"/>
              <a:gd name="connsiteX3" fmla="*/ 3352800 w 5195147"/>
              <a:gd name="connsiteY3" fmla="*/ 0 h 4890347"/>
              <a:gd name="connsiteX4" fmla="*/ 4721013 w 5195147"/>
              <a:gd name="connsiteY4" fmla="*/ 927947 h 4890347"/>
              <a:gd name="connsiteX5" fmla="*/ 5195147 w 5195147"/>
              <a:gd name="connsiteY5" fmla="*/ 2411307 h 4890347"/>
              <a:gd name="connsiteX6" fmla="*/ 4707467 w 5195147"/>
              <a:gd name="connsiteY6" fmla="*/ 3989494 h 4890347"/>
              <a:gd name="connsiteX7" fmla="*/ 3454400 w 5195147"/>
              <a:gd name="connsiteY7" fmla="*/ 4890347 h 4890347"/>
              <a:gd name="connsiteX8" fmla="*/ 1794933 w 5195147"/>
              <a:gd name="connsiteY8" fmla="*/ 4890347 h 4890347"/>
              <a:gd name="connsiteX9" fmla="*/ 501227 w 5195147"/>
              <a:gd name="connsiteY9" fmla="*/ 3975947 h 4890347"/>
              <a:gd name="connsiteX10" fmla="*/ 0 w 5195147"/>
              <a:gd name="connsiteY10" fmla="*/ 2384214 h 489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5147" h="4890347">
                <a:moveTo>
                  <a:pt x="0" y="2384214"/>
                </a:moveTo>
                <a:lnTo>
                  <a:pt x="494453" y="921174"/>
                </a:lnTo>
                <a:lnTo>
                  <a:pt x="1788160" y="0"/>
                </a:lnTo>
                <a:lnTo>
                  <a:pt x="3352800" y="0"/>
                </a:lnTo>
                <a:lnTo>
                  <a:pt x="4721013" y="927947"/>
                </a:lnTo>
                <a:lnTo>
                  <a:pt x="5195147" y="2411307"/>
                </a:lnTo>
                <a:lnTo>
                  <a:pt x="4707467" y="3989494"/>
                </a:lnTo>
                <a:lnTo>
                  <a:pt x="3454400" y="4890347"/>
                </a:lnTo>
                <a:lnTo>
                  <a:pt x="1794933" y="4890347"/>
                </a:lnTo>
                <a:lnTo>
                  <a:pt x="501227" y="3975947"/>
                </a:lnTo>
                <a:lnTo>
                  <a:pt x="0" y="2384214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07476" y="1306344"/>
            <a:ext cx="2809231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Zugang </a:t>
            </a:r>
            <a:r>
              <a:rPr lang="de-DE" sz="1400" dirty="0"/>
              <a:t>für </a:t>
            </a:r>
            <a:r>
              <a:rPr lang="de-DE" sz="1400" dirty="0" smtClean="0"/>
              <a:t>Schleifroboter</a:t>
            </a:r>
            <a:r>
              <a:rPr lang="de-DE" sz="1400" dirty="0"/>
              <a:t>:</a:t>
            </a:r>
          </a:p>
          <a:p>
            <a:endParaRPr lang="de-DE" sz="1200" dirty="0" smtClean="0"/>
          </a:p>
          <a:p>
            <a:r>
              <a:rPr lang="de-DE" sz="1200" dirty="0"/>
              <a:t>Jeweils für VL und RL vom 2. UG TH, </a:t>
            </a:r>
          </a:p>
          <a:p>
            <a:r>
              <a:rPr lang="de-DE" sz="1200" dirty="0"/>
              <a:t>direkt unterhalb der zentralen Öffnung </a:t>
            </a:r>
          </a:p>
          <a:p>
            <a:r>
              <a:rPr lang="de-DE" sz="1200" dirty="0"/>
              <a:t>durch Heraustrennen jeweils </a:t>
            </a:r>
          </a:p>
          <a:p>
            <a:r>
              <a:rPr lang="de-DE" sz="1200" dirty="0"/>
              <a:t>eines </a:t>
            </a:r>
            <a:r>
              <a:rPr lang="de-DE" sz="1200" dirty="0" smtClean="0"/>
              <a:t>Rohrsegments DN150.</a:t>
            </a:r>
            <a:endParaRPr lang="de-DE" sz="1200" dirty="0"/>
          </a:p>
          <a:p>
            <a:endParaRPr lang="de-DE" sz="1200" dirty="0"/>
          </a:p>
          <a:p>
            <a:r>
              <a:rPr lang="de-DE" sz="1200" dirty="0" smtClean="0"/>
              <a:t>Außerdem jeweils an den Flansch-</a:t>
            </a:r>
          </a:p>
          <a:p>
            <a:r>
              <a:rPr lang="de-DE" sz="1200" dirty="0" err="1" smtClean="0"/>
              <a:t>verbindungen</a:t>
            </a:r>
            <a:r>
              <a:rPr lang="de-DE" sz="1200" dirty="0" smtClean="0"/>
              <a:t> der letzten </a:t>
            </a:r>
          </a:p>
          <a:p>
            <a:r>
              <a:rPr lang="de-DE" sz="1200" dirty="0" smtClean="0"/>
              <a:t>Modulabgänge DN65.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0346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079" y="3775318"/>
            <a:ext cx="4520485" cy="2374119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49" y="1047482"/>
            <a:ext cx="4168777" cy="438311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971826" y="2906503"/>
            <a:ext cx="1249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PL/DIA VL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725809" y="3196108"/>
            <a:ext cx="1261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PL/DIA RL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4500043" y="3181388"/>
            <a:ext cx="205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Target </a:t>
            </a:r>
            <a:r>
              <a:rPr lang="de-DE" dirty="0" err="1" smtClean="0"/>
              <a:t>Ausheiz</a:t>
            </a:r>
            <a:r>
              <a:rPr lang="de-DE" dirty="0" smtClean="0"/>
              <a:t> RL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965294" y="2909125"/>
            <a:ext cx="2044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Target </a:t>
            </a:r>
            <a:r>
              <a:rPr lang="de-DE" dirty="0" err="1" smtClean="0"/>
              <a:t>Ausheiz</a:t>
            </a:r>
            <a:r>
              <a:rPr lang="de-DE" dirty="0" smtClean="0"/>
              <a:t> VL</a:t>
            </a:r>
            <a:endParaRPr lang="de-DE" dirty="0"/>
          </a:p>
        </p:txBody>
      </p:sp>
      <p:cxnSp>
        <p:nvCxnSpPr>
          <p:cNvPr id="12" name="Gerader Verbinder 11"/>
          <p:cNvCxnSpPr/>
          <p:nvPr/>
        </p:nvCxnSpPr>
        <p:spPr>
          <a:xfrm flipH="1">
            <a:off x="7027572" y="3239037"/>
            <a:ext cx="437882" cy="1440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>
            <a:stCxn id="9" idx="2"/>
          </p:cNvCxnSpPr>
          <p:nvPr/>
        </p:nvCxnSpPr>
        <p:spPr>
          <a:xfrm flipH="1">
            <a:off x="7366874" y="3565440"/>
            <a:ext cx="989910" cy="1156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 flipH="1">
            <a:off x="6484148" y="3239037"/>
            <a:ext cx="99645" cy="1991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>
            <a:stCxn id="10" idx="2"/>
          </p:cNvCxnSpPr>
          <p:nvPr/>
        </p:nvCxnSpPr>
        <p:spPr>
          <a:xfrm>
            <a:off x="5528594" y="3550720"/>
            <a:ext cx="790702" cy="17372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5188102" y="6093890"/>
            <a:ext cx="112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Wand VL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6484148" y="6093890"/>
            <a:ext cx="1137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Wand RL</a:t>
            </a:r>
            <a:endParaRPr lang="de-DE" dirty="0"/>
          </a:p>
        </p:txBody>
      </p:sp>
      <p:cxnSp>
        <p:nvCxnSpPr>
          <p:cNvPr id="28" name="Gerader Verbinder 27"/>
          <p:cNvCxnSpPr>
            <a:endCxn id="26" idx="0"/>
          </p:cNvCxnSpPr>
          <p:nvPr/>
        </p:nvCxnSpPr>
        <p:spPr>
          <a:xfrm flipH="1">
            <a:off x="5750628" y="5287968"/>
            <a:ext cx="1221198" cy="8059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>
            <a:endCxn id="27" idx="0"/>
          </p:cNvCxnSpPr>
          <p:nvPr/>
        </p:nvCxnSpPr>
        <p:spPr>
          <a:xfrm flipH="1">
            <a:off x="7053086" y="5230319"/>
            <a:ext cx="313788" cy="863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119738" y="629299"/>
            <a:ext cx="4681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dirty="0" smtClean="0"/>
              <a:t>Übersicht VT-Prüfung KKL TBW PLDIA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rafik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969" y="1147213"/>
            <a:ext cx="5236951" cy="518664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947734" y="615332"/>
            <a:ext cx="2566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Target Kühlen VL, RL</a:t>
            </a:r>
            <a:endParaRPr lang="de-DE" sz="1600" dirty="0"/>
          </a:p>
        </p:txBody>
      </p:sp>
      <p:sp>
        <p:nvSpPr>
          <p:cNvPr id="5" name="Rad 4"/>
          <p:cNvSpPr/>
          <p:nvPr/>
        </p:nvSpPr>
        <p:spPr>
          <a:xfrm>
            <a:off x="448408" y="560960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705" y="5486305"/>
            <a:ext cx="36631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Roboterschweißen (Anzahl 22 von 32)</a:t>
            </a:r>
            <a:endParaRPr lang="de-DE" sz="1200" dirty="0"/>
          </a:p>
        </p:txBody>
      </p:sp>
      <p:sp>
        <p:nvSpPr>
          <p:cNvPr id="9" name="Rad 8"/>
          <p:cNvSpPr/>
          <p:nvPr/>
        </p:nvSpPr>
        <p:spPr>
          <a:xfrm>
            <a:off x="446259" y="580533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03121" y="5711677"/>
            <a:ext cx="3671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-skaliert und </a:t>
            </a:r>
            <a:r>
              <a:rPr lang="de-DE" sz="1200" dirty="0"/>
              <a:t>Roboterschweißen (Anzahl </a:t>
            </a:r>
            <a:r>
              <a:rPr lang="de-DE" sz="1200" dirty="0" smtClean="0"/>
              <a:t>10</a:t>
            </a:r>
            <a:r>
              <a:rPr lang="de-DE" sz="1200" dirty="0"/>
              <a:t> </a:t>
            </a:r>
            <a:r>
              <a:rPr lang="de-DE" sz="1200" dirty="0" smtClean="0"/>
              <a:t>von 32)</a:t>
            </a:r>
            <a:endParaRPr lang="de-DE" sz="1200" dirty="0"/>
          </a:p>
          <a:p>
            <a:endParaRPr lang="de-DE" sz="1200" dirty="0"/>
          </a:p>
        </p:txBody>
      </p:sp>
      <p:cxnSp>
        <p:nvCxnSpPr>
          <p:cNvPr id="13" name="Gerader Verbinder 12"/>
          <p:cNvCxnSpPr/>
          <p:nvPr/>
        </p:nvCxnSpPr>
        <p:spPr>
          <a:xfrm>
            <a:off x="452657" y="4921876"/>
            <a:ext cx="1495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615432" y="4754339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&gt; DN200</a:t>
            </a:r>
            <a:endParaRPr lang="de-DE" sz="1200" dirty="0"/>
          </a:p>
        </p:txBody>
      </p:sp>
      <p:sp>
        <p:nvSpPr>
          <p:cNvPr id="17" name="Freihandform 16"/>
          <p:cNvSpPr/>
          <p:nvPr/>
        </p:nvSpPr>
        <p:spPr>
          <a:xfrm>
            <a:off x="377780" y="5344732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11705" y="5269949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</a:t>
            </a:r>
            <a:endParaRPr lang="de-DE" sz="1200" dirty="0"/>
          </a:p>
        </p:txBody>
      </p:sp>
      <p:sp>
        <p:nvSpPr>
          <p:cNvPr id="19" name="Rad 18"/>
          <p:cNvSpPr/>
          <p:nvPr/>
        </p:nvSpPr>
        <p:spPr>
          <a:xfrm>
            <a:off x="4966331" y="1470226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4682613" y="1224116"/>
            <a:ext cx="656303" cy="899652"/>
          </a:xfrm>
          <a:custGeom>
            <a:avLst/>
            <a:gdLst>
              <a:gd name="connsiteX0" fmla="*/ 309716 w 656303"/>
              <a:gd name="connsiteY0" fmla="*/ 730045 h 899652"/>
              <a:gd name="connsiteX1" fmla="*/ 464574 w 656303"/>
              <a:gd name="connsiteY1" fmla="*/ 899652 h 899652"/>
              <a:gd name="connsiteX2" fmla="*/ 656303 w 656303"/>
              <a:gd name="connsiteY2" fmla="*/ 678426 h 899652"/>
              <a:gd name="connsiteX3" fmla="*/ 560439 w 656303"/>
              <a:gd name="connsiteY3" fmla="*/ 427703 h 899652"/>
              <a:gd name="connsiteX4" fmla="*/ 258097 w 656303"/>
              <a:gd name="connsiteY4" fmla="*/ 0 h 899652"/>
              <a:gd name="connsiteX5" fmla="*/ 0 w 656303"/>
              <a:gd name="connsiteY5" fmla="*/ 81116 h 899652"/>
              <a:gd name="connsiteX6" fmla="*/ 117987 w 656303"/>
              <a:gd name="connsiteY6" fmla="*/ 339213 h 899652"/>
              <a:gd name="connsiteX7" fmla="*/ 420329 w 656303"/>
              <a:gd name="connsiteY7" fmla="*/ 626807 h 899652"/>
              <a:gd name="connsiteX8" fmla="*/ 309716 w 656303"/>
              <a:gd name="connsiteY8" fmla="*/ 730045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303" h="899652">
                <a:moveTo>
                  <a:pt x="309716" y="730045"/>
                </a:moveTo>
                <a:lnTo>
                  <a:pt x="464574" y="899652"/>
                </a:lnTo>
                <a:lnTo>
                  <a:pt x="656303" y="678426"/>
                </a:lnTo>
                <a:lnTo>
                  <a:pt x="560439" y="427703"/>
                </a:lnTo>
                <a:lnTo>
                  <a:pt x="258097" y="0"/>
                </a:lnTo>
                <a:lnTo>
                  <a:pt x="0" y="81116"/>
                </a:lnTo>
                <a:lnTo>
                  <a:pt x="117987" y="339213"/>
                </a:lnTo>
                <a:lnTo>
                  <a:pt x="420329" y="626807"/>
                </a:lnTo>
                <a:lnTo>
                  <a:pt x="309716" y="730045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ad 21"/>
          <p:cNvSpPr/>
          <p:nvPr/>
        </p:nvSpPr>
        <p:spPr>
          <a:xfrm>
            <a:off x="7576796" y="206581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ad 22"/>
          <p:cNvSpPr/>
          <p:nvPr/>
        </p:nvSpPr>
        <p:spPr>
          <a:xfrm>
            <a:off x="7460886" y="223171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ad 23"/>
          <p:cNvSpPr/>
          <p:nvPr/>
        </p:nvSpPr>
        <p:spPr>
          <a:xfrm>
            <a:off x="7571882" y="225566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5" name="Rad 24"/>
          <p:cNvSpPr/>
          <p:nvPr/>
        </p:nvSpPr>
        <p:spPr>
          <a:xfrm>
            <a:off x="7455972" y="210977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6" name="Rad 25"/>
          <p:cNvSpPr/>
          <p:nvPr/>
        </p:nvSpPr>
        <p:spPr>
          <a:xfrm>
            <a:off x="8402708" y="445071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Freihandform 26"/>
          <p:cNvSpPr/>
          <p:nvPr/>
        </p:nvSpPr>
        <p:spPr>
          <a:xfrm>
            <a:off x="7883013" y="3613355"/>
            <a:ext cx="929148" cy="1201993"/>
          </a:xfrm>
          <a:custGeom>
            <a:avLst/>
            <a:gdLst>
              <a:gd name="connsiteX0" fmla="*/ 110613 w 929148"/>
              <a:gd name="connsiteY0" fmla="*/ 0 h 1201993"/>
              <a:gd name="connsiteX1" fmla="*/ 398206 w 929148"/>
              <a:gd name="connsiteY1" fmla="*/ 29497 h 1201993"/>
              <a:gd name="connsiteX2" fmla="*/ 317090 w 929148"/>
              <a:gd name="connsiteY2" fmla="*/ 693174 h 1201993"/>
              <a:gd name="connsiteX3" fmla="*/ 929148 w 929148"/>
              <a:gd name="connsiteY3" fmla="*/ 907026 h 1201993"/>
              <a:gd name="connsiteX4" fmla="*/ 855406 w 929148"/>
              <a:gd name="connsiteY4" fmla="*/ 1201993 h 1201993"/>
              <a:gd name="connsiteX5" fmla="*/ 0 w 929148"/>
              <a:gd name="connsiteY5" fmla="*/ 848032 h 1201993"/>
              <a:gd name="connsiteX6" fmla="*/ 110613 w 929148"/>
              <a:gd name="connsiteY6" fmla="*/ 0 h 120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9148" h="1201993">
                <a:moveTo>
                  <a:pt x="110613" y="0"/>
                </a:moveTo>
                <a:lnTo>
                  <a:pt x="398206" y="29497"/>
                </a:lnTo>
                <a:lnTo>
                  <a:pt x="317090" y="693174"/>
                </a:lnTo>
                <a:lnTo>
                  <a:pt x="929148" y="907026"/>
                </a:lnTo>
                <a:lnTo>
                  <a:pt x="855406" y="1201993"/>
                </a:lnTo>
                <a:lnTo>
                  <a:pt x="0" y="848032"/>
                </a:lnTo>
                <a:lnTo>
                  <a:pt x="110613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Freihandform 27"/>
          <p:cNvSpPr/>
          <p:nvPr/>
        </p:nvSpPr>
        <p:spPr>
          <a:xfrm>
            <a:off x="7359445" y="1408471"/>
            <a:ext cx="796413" cy="1032387"/>
          </a:xfrm>
          <a:custGeom>
            <a:avLst/>
            <a:gdLst>
              <a:gd name="connsiteX0" fmla="*/ 81116 w 796413"/>
              <a:gd name="connsiteY0" fmla="*/ 943897 h 1032387"/>
              <a:gd name="connsiteX1" fmla="*/ 0 w 796413"/>
              <a:gd name="connsiteY1" fmla="*/ 766916 h 1032387"/>
              <a:gd name="connsiteX2" fmla="*/ 538316 w 796413"/>
              <a:gd name="connsiteY2" fmla="*/ 0 h 1032387"/>
              <a:gd name="connsiteX3" fmla="*/ 796413 w 796413"/>
              <a:gd name="connsiteY3" fmla="*/ 110613 h 1032387"/>
              <a:gd name="connsiteX4" fmla="*/ 449826 w 796413"/>
              <a:gd name="connsiteY4" fmla="*/ 715297 h 1032387"/>
              <a:gd name="connsiteX5" fmla="*/ 309716 w 796413"/>
              <a:gd name="connsiteY5" fmla="*/ 1032387 h 1032387"/>
              <a:gd name="connsiteX6" fmla="*/ 81116 w 796413"/>
              <a:gd name="connsiteY6" fmla="*/ 94389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413" h="1032387">
                <a:moveTo>
                  <a:pt x="81116" y="943897"/>
                </a:moveTo>
                <a:lnTo>
                  <a:pt x="0" y="766916"/>
                </a:lnTo>
                <a:lnTo>
                  <a:pt x="538316" y="0"/>
                </a:lnTo>
                <a:lnTo>
                  <a:pt x="796413" y="110613"/>
                </a:lnTo>
                <a:lnTo>
                  <a:pt x="449826" y="715297"/>
                </a:lnTo>
                <a:lnTo>
                  <a:pt x="309716" y="1032387"/>
                </a:lnTo>
                <a:lnTo>
                  <a:pt x="81116" y="943897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ad 28"/>
          <p:cNvSpPr/>
          <p:nvPr/>
        </p:nvSpPr>
        <p:spPr>
          <a:xfrm>
            <a:off x="5997940" y="5950624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Rad 29"/>
          <p:cNvSpPr/>
          <p:nvPr/>
        </p:nvSpPr>
        <p:spPr>
          <a:xfrm>
            <a:off x="5975818" y="568998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ad 30"/>
          <p:cNvSpPr/>
          <p:nvPr/>
        </p:nvSpPr>
        <p:spPr>
          <a:xfrm>
            <a:off x="6033773" y="550944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Freihandform 31"/>
          <p:cNvSpPr/>
          <p:nvPr/>
        </p:nvSpPr>
        <p:spPr>
          <a:xfrm>
            <a:off x="5869858" y="5088194"/>
            <a:ext cx="1201994" cy="1319980"/>
          </a:xfrm>
          <a:custGeom>
            <a:avLst/>
            <a:gdLst>
              <a:gd name="connsiteX0" fmla="*/ 0 w 1201994"/>
              <a:gd name="connsiteY0" fmla="*/ 1319980 h 1319980"/>
              <a:gd name="connsiteX1" fmla="*/ 7374 w 1201994"/>
              <a:gd name="connsiteY1" fmla="*/ 523567 h 1319980"/>
              <a:gd name="connsiteX2" fmla="*/ 929148 w 1201994"/>
              <a:gd name="connsiteY2" fmla="*/ 7374 h 1319980"/>
              <a:gd name="connsiteX3" fmla="*/ 1194619 w 1201994"/>
              <a:gd name="connsiteY3" fmla="*/ 0 h 1319980"/>
              <a:gd name="connsiteX4" fmla="*/ 1201994 w 1201994"/>
              <a:gd name="connsiteY4" fmla="*/ 317090 h 1319980"/>
              <a:gd name="connsiteX5" fmla="*/ 884903 w 1201994"/>
              <a:gd name="connsiteY5" fmla="*/ 302341 h 1319980"/>
              <a:gd name="connsiteX6" fmla="*/ 258097 w 1201994"/>
              <a:gd name="connsiteY6" fmla="*/ 693174 h 1319980"/>
              <a:gd name="connsiteX7" fmla="*/ 265471 w 1201994"/>
              <a:gd name="connsiteY7" fmla="*/ 1290483 h 1319980"/>
              <a:gd name="connsiteX8" fmla="*/ 0 w 1201994"/>
              <a:gd name="connsiteY8" fmla="*/ 1319980 h 131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1994" h="1319980">
                <a:moveTo>
                  <a:pt x="0" y="1319980"/>
                </a:moveTo>
                <a:lnTo>
                  <a:pt x="7374" y="523567"/>
                </a:lnTo>
                <a:lnTo>
                  <a:pt x="929148" y="7374"/>
                </a:lnTo>
                <a:lnTo>
                  <a:pt x="1194619" y="0"/>
                </a:lnTo>
                <a:lnTo>
                  <a:pt x="1201994" y="317090"/>
                </a:lnTo>
                <a:lnTo>
                  <a:pt x="884903" y="302341"/>
                </a:lnTo>
                <a:lnTo>
                  <a:pt x="258097" y="693174"/>
                </a:lnTo>
                <a:lnTo>
                  <a:pt x="265471" y="1290483"/>
                </a:lnTo>
                <a:lnTo>
                  <a:pt x="0" y="131998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ad 32"/>
          <p:cNvSpPr/>
          <p:nvPr/>
        </p:nvSpPr>
        <p:spPr>
          <a:xfrm>
            <a:off x="4097919" y="400279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Rad 33"/>
          <p:cNvSpPr/>
          <p:nvPr/>
        </p:nvSpPr>
        <p:spPr>
          <a:xfrm>
            <a:off x="4571155" y="404669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Rad 34"/>
          <p:cNvSpPr/>
          <p:nvPr/>
        </p:nvSpPr>
        <p:spPr>
          <a:xfrm>
            <a:off x="4780765" y="397996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Freihandform 35"/>
          <p:cNvSpPr/>
          <p:nvPr/>
        </p:nvSpPr>
        <p:spPr>
          <a:xfrm>
            <a:off x="3508587" y="3881120"/>
            <a:ext cx="1415626" cy="501227"/>
          </a:xfrm>
          <a:custGeom>
            <a:avLst/>
            <a:gdLst>
              <a:gd name="connsiteX0" fmla="*/ 0 w 1415626"/>
              <a:gd name="connsiteY0" fmla="*/ 230293 h 501227"/>
              <a:gd name="connsiteX1" fmla="*/ 792480 w 1415626"/>
              <a:gd name="connsiteY1" fmla="*/ 0 h 501227"/>
              <a:gd name="connsiteX2" fmla="*/ 1415626 w 1415626"/>
              <a:gd name="connsiteY2" fmla="*/ 60960 h 501227"/>
              <a:gd name="connsiteX3" fmla="*/ 1415626 w 1415626"/>
              <a:gd name="connsiteY3" fmla="*/ 311573 h 501227"/>
              <a:gd name="connsiteX4" fmla="*/ 629920 w 1415626"/>
              <a:gd name="connsiteY4" fmla="*/ 291253 h 501227"/>
              <a:gd name="connsiteX5" fmla="*/ 47413 w 1415626"/>
              <a:gd name="connsiteY5" fmla="*/ 501227 h 501227"/>
              <a:gd name="connsiteX6" fmla="*/ 0 w 1415626"/>
              <a:gd name="connsiteY6" fmla="*/ 230293 h 50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626" h="501227">
                <a:moveTo>
                  <a:pt x="0" y="230293"/>
                </a:moveTo>
                <a:lnTo>
                  <a:pt x="792480" y="0"/>
                </a:lnTo>
                <a:lnTo>
                  <a:pt x="1415626" y="60960"/>
                </a:lnTo>
                <a:lnTo>
                  <a:pt x="1415626" y="311573"/>
                </a:lnTo>
                <a:lnTo>
                  <a:pt x="629920" y="291253"/>
                </a:lnTo>
                <a:lnTo>
                  <a:pt x="47413" y="501227"/>
                </a:lnTo>
                <a:lnTo>
                  <a:pt x="0" y="23029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ad 36"/>
          <p:cNvSpPr/>
          <p:nvPr/>
        </p:nvSpPr>
        <p:spPr>
          <a:xfrm>
            <a:off x="5193128" y="1386434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Freihandform 37"/>
          <p:cNvSpPr/>
          <p:nvPr/>
        </p:nvSpPr>
        <p:spPr>
          <a:xfrm>
            <a:off x="4964853" y="1076960"/>
            <a:ext cx="900854" cy="1320800"/>
          </a:xfrm>
          <a:custGeom>
            <a:avLst/>
            <a:gdLst>
              <a:gd name="connsiteX0" fmla="*/ 0 w 900854"/>
              <a:gd name="connsiteY0" fmla="*/ 155787 h 1320800"/>
              <a:gd name="connsiteX1" fmla="*/ 697654 w 900854"/>
              <a:gd name="connsiteY1" fmla="*/ 1320800 h 1320800"/>
              <a:gd name="connsiteX2" fmla="*/ 900854 w 900854"/>
              <a:gd name="connsiteY2" fmla="*/ 1198880 h 1320800"/>
              <a:gd name="connsiteX3" fmla="*/ 155787 w 900854"/>
              <a:gd name="connsiteY3" fmla="*/ 0 h 1320800"/>
              <a:gd name="connsiteX4" fmla="*/ 0 w 900854"/>
              <a:gd name="connsiteY4" fmla="*/ 155787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0854" h="1320800">
                <a:moveTo>
                  <a:pt x="0" y="155787"/>
                </a:moveTo>
                <a:lnTo>
                  <a:pt x="697654" y="1320800"/>
                </a:lnTo>
                <a:lnTo>
                  <a:pt x="900854" y="1198880"/>
                </a:lnTo>
                <a:lnTo>
                  <a:pt x="155787" y="0"/>
                </a:lnTo>
                <a:lnTo>
                  <a:pt x="0" y="155787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ad 38"/>
          <p:cNvSpPr/>
          <p:nvPr/>
        </p:nvSpPr>
        <p:spPr>
          <a:xfrm>
            <a:off x="7473861" y="307287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Freihandform 39"/>
          <p:cNvSpPr/>
          <p:nvPr/>
        </p:nvSpPr>
        <p:spPr>
          <a:xfrm>
            <a:off x="7369387" y="1645920"/>
            <a:ext cx="961813" cy="1632373"/>
          </a:xfrm>
          <a:custGeom>
            <a:avLst/>
            <a:gdLst>
              <a:gd name="connsiteX0" fmla="*/ 0 w 961813"/>
              <a:gd name="connsiteY0" fmla="*/ 1510453 h 1632373"/>
              <a:gd name="connsiteX1" fmla="*/ 663786 w 961813"/>
              <a:gd name="connsiteY1" fmla="*/ 40640 h 1632373"/>
              <a:gd name="connsiteX2" fmla="*/ 846666 w 961813"/>
              <a:gd name="connsiteY2" fmla="*/ 0 h 1632373"/>
              <a:gd name="connsiteX3" fmla="*/ 961813 w 961813"/>
              <a:gd name="connsiteY3" fmla="*/ 243840 h 1632373"/>
              <a:gd name="connsiteX4" fmla="*/ 765386 w 961813"/>
              <a:gd name="connsiteY4" fmla="*/ 467360 h 1632373"/>
              <a:gd name="connsiteX5" fmla="*/ 257386 w 961813"/>
              <a:gd name="connsiteY5" fmla="*/ 1632373 h 1632373"/>
              <a:gd name="connsiteX6" fmla="*/ 0 w 961813"/>
              <a:gd name="connsiteY6" fmla="*/ 1510453 h 1632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1813" h="1632373">
                <a:moveTo>
                  <a:pt x="0" y="1510453"/>
                </a:moveTo>
                <a:lnTo>
                  <a:pt x="663786" y="40640"/>
                </a:lnTo>
                <a:lnTo>
                  <a:pt x="846666" y="0"/>
                </a:lnTo>
                <a:lnTo>
                  <a:pt x="961813" y="243840"/>
                </a:lnTo>
                <a:lnTo>
                  <a:pt x="765386" y="467360"/>
                </a:lnTo>
                <a:lnTo>
                  <a:pt x="257386" y="1632373"/>
                </a:lnTo>
                <a:lnTo>
                  <a:pt x="0" y="151045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ad 40"/>
          <p:cNvSpPr/>
          <p:nvPr/>
        </p:nvSpPr>
        <p:spPr>
          <a:xfrm>
            <a:off x="7641741" y="444865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ad 41"/>
          <p:cNvSpPr/>
          <p:nvPr/>
        </p:nvSpPr>
        <p:spPr>
          <a:xfrm>
            <a:off x="7433795" y="4324392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3" name="Freihandform 42"/>
          <p:cNvSpPr/>
          <p:nvPr/>
        </p:nvSpPr>
        <p:spPr>
          <a:xfrm>
            <a:off x="7403253" y="4260427"/>
            <a:ext cx="1293707" cy="819573"/>
          </a:xfrm>
          <a:custGeom>
            <a:avLst/>
            <a:gdLst>
              <a:gd name="connsiteX0" fmla="*/ 74507 w 1293707"/>
              <a:gd name="connsiteY0" fmla="*/ 0 h 819573"/>
              <a:gd name="connsiteX1" fmla="*/ 1293707 w 1293707"/>
              <a:gd name="connsiteY1" fmla="*/ 596053 h 819573"/>
              <a:gd name="connsiteX2" fmla="*/ 1165014 w 1293707"/>
              <a:gd name="connsiteY2" fmla="*/ 819573 h 819573"/>
              <a:gd name="connsiteX3" fmla="*/ 0 w 1293707"/>
              <a:gd name="connsiteY3" fmla="*/ 209973 h 819573"/>
              <a:gd name="connsiteX4" fmla="*/ 74507 w 1293707"/>
              <a:gd name="connsiteY4" fmla="*/ 0 h 81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3707" h="819573">
                <a:moveTo>
                  <a:pt x="74507" y="0"/>
                </a:moveTo>
                <a:lnTo>
                  <a:pt x="1293707" y="596053"/>
                </a:lnTo>
                <a:lnTo>
                  <a:pt x="1165014" y="819573"/>
                </a:lnTo>
                <a:lnTo>
                  <a:pt x="0" y="209973"/>
                </a:lnTo>
                <a:lnTo>
                  <a:pt x="74507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ad 43"/>
          <p:cNvSpPr/>
          <p:nvPr/>
        </p:nvSpPr>
        <p:spPr>
          <a:xfrm>
            <a:off x="5689907" y="5870078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5" name="Rad 44"/>
          <p:cNvSpPr/>
          <p:nvPr/>
        </p:nvSpPr>
        <p:spPr>
          <a:xfrm>
            <a:off x="5761176" y="539660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6" name="Freihandform 45"/>
          <p:cNvSpPr/>
          <p:nvPr/>
        </p:nvSpPr>
        <p:spPr>
          <a:xfrm>
            <a:off x="5547360" y="5215467"/>
            <a:ext cx="650240" cy="1056640"/>
          </a:xfrm>
          <a:custGeom>
            <a:avLst/>
            <a:gdLst>
              <a:gd name="connsiteX0" fmla="*/ 0 w 650240"/>
              <a:gd name="connsiteY0" fmla="*/ 1056640 h 1056640"/>
              <a:gd name="connsiteX1" fmla="*/ 13547 w 650240"/>
              <a:gd name="connsiteY1" fmla="*/ 149013 h 1056640"/>
              <a:gd name="connsiteX2" fmla="*/ 562187 w 650240"/>
              <a:gd name="connsiteY2" fmla="*/ 0 h 1056640"/>
              <a:gd name="connsiteX3" fmla="*/ 650240 w 650240"/>
              <a:gd name="connsiteY3" fmla="*/ 182880 h 1056640"/>
              <a:gd name="connsiteX4" fmla="*/ 298027 w 650240"/>
              <a:gd name="connsiteY4" fmla="*/ 386080 h 1056640"/>
              <a:gd name="connsiteX5" fmla="*/ 311573 w 650240"/>
              <a:gd name="connsiteY5" fmla="*/ 1029546 h 1056640"/>
              <a:gd name="connsiteX6" fmla="*/ 0 w 650240"/>
              <a:gd name="connsiteY6" fmla="*/ 1056640 h 10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240" h="1056640">
                <a:moveTo>
                  <a:pt x="0" y="1056640"/>
                </a:moveTo>
                <a:lnTo>
                  <a:pt x="13547" y="149013"/>
                </a:lnTo>
                <a:lnTo>
                  <a:pt x="562187" y="0"/>
                </a:lnTo>
                <a:lnTo>
                  <a:pt x="650240" y="182880"/>
                </a:lnTo>
                <a:lnTo>
                  <a:pt x="298027" y="386080"/>
                </a:lnTo>
                <a:lnTo>
                  <a:pt x="311573" y="1029546"/>
                </a:lnTo>
                <a:lnTo>
                  <a:pt x="0" y="105664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ad 46"/>
          <p:cNvSpPr/>
          <p:nvPr/>
        </p:nvSpPr>
        <p:spPr>
          <a:xfrm>
            <a:off x="4700857" y="233980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8" name="Rad 47"/>
          <p:cNvSpPr/>
          <p:nvPr/>
        </p:nvSpPr>
        <p:spPr>
          <a:xfrm>
            <a:off x="4745239" y="213598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9" name="Freihandform 48"/>
          <p:cNvSpPr/>
          <p:nvPr/>
        </p:nvSpPr>
        <p:spPr>
          <a:xfrm>
            <a:off x="3474720" y="2120053"/>
            <a:ext cx="1483360" cy="1937174"/>
          </a:xfrm>
          <a:custGeom>
            <a:avLst/>
            <a:gdLst>
              <a:gd name="connsiteX0" fmla="*/ 0 w 1483360"/>
              <a:gd name="connsiteY0" fmla="*/ 1747520 h 1937174"/>
              <a:gd name="connsiteX1" fmla="*/ 60960 w 1483360"/>
              <a:gd name="connsiteY1" fmla="*/ 1937174 h 1937174"/>
              <a:gd name="connsiteX2" fmla="*/ 1327573 w 1483360"/>
              <a:gd name="connsiteY2" fmla="*/ 1551094 h 1937174"/>
              <a:gd name="connsiteX3" fmla="*/ 1483360 w 1483360"/>
              <a:gd name="connsiteY3" fmla="*/ 47414 h 1937174"/>
              <a:gd name="connsiteX4" fmla="*/ 1185333 w 1483360"/>
              <a:gd name="connsiteY4" fmla="*/ 0 h 1937174"/>
              <a:gd name="connsiteX5" fmla="*/ 1036320 w 1483360"/>
              <a:gd name="connsiteY5" fmla="*/ 1361440 h 1937174"/>
              <a:gd name="connsiteX6" fmla="*/ 0 w 1483360"/>
              <a:gd name="connsiteY6" fmla="*/ 1747520 h 193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3360" h="1937174">
                <a:moveTo>
                  <a:pt x="0" y="1747520"/>
                </a:moveTo>
                <a:lnTo>
                  <a:pt x="60960" y="1937174"/>
                </a:lnTo>
                <a:lnTo>
                  <a:pt x="1327573" y="1551094"/>
                </a:lnTo>
                <a:lnTo>
                  <a:pt x="1483360" y="47414"/>
                </a:lnTo>
                <a:lnTo>
                  <a:pt x="1185333" y="0"/>
                </a:lnTo>
                <a:lnTo>
                  <a:pt x="1036320" y="1361440"/>
                </a:lnTo>
                <a:lnTo>
                  <a:pt x="0" y="174752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ad 49"/>
          <p:cNvSpPr/>
          <p:nvPr/>
        </p:nvSpPr>
        <p:spPr>
          <a:xfrm>
            <a:off x="4785954" y="411687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1" name="Rad 50"/>
          <p:cNvSpPr/>
          <p:nvPr/>
        </p:nvSpPr>
        <p:spPr>
          <a:xfrm>
            <a:off x="4711973" y="391305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Rad 51"/>
          <p:cNvSpPr/>
          <p:nvPr/>
        </p:nvSpPr>
        <p:spPr>
          <a:xfrm>
            <a:off x="4317219" y="309604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3" name="Rad 52"/>
          <p:cNvSpPr/>
          <p:nvPr/>
        </p:nvSpPr>
        <p:spPr>
          <a:xfrm>
            <a:off x="4467670" y="212376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4" name="Rad 53"/>
          <p:cNvSpPr/>
          <p:nvPr/>
        </p:nvSpPr>
        <p:spPr>
          <a:xfrm>
            <a:off x="4866258" y="2007858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Rad 54"/>
          <p:cNvSpPr/>
          <p:nvPr/>
        </p:nvSpPr>
        <p:spPr>
          <a:xfrm>
            <a:off x="6375548" y="5078755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6" name="Rad 55"/>
          <p:cNvSpPr/>
          <p:nvPr/>
        </p:nvSpPr>
        <p:spPr>
          <a:xfrm>
            <a:off x="6586286" y="489291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Rad 56"/>
          <p:cNvSpPr/>
          <p:nvPr/>
        </p:nvSpPr>
        <p:spPr>
          <a:xfrm>
            <a:off x="8097903" y="3506053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Rad 57"/>
          <p:cNvSpPr/>
          <p:nvPr/>
        </p:nvSpPr>
        <p:spPr>
          <a:xfrm>
            <a:off x="8207262" y="332377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9" name="Rad 58"/>
          <p:cNvSpPr/>
          <p:nvPr/>
        </p:nvSpPr>
        <p:spPr>
          <a:xfrm>
            <a:off x="6139645" y="5246548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0" name="Rad 59"/>
          <p:cNvSpPr/>
          <p:nvPr/>
        </p:nvSpPr>
        <p:spPr>
          <a:xfrm>
            <a:off x="6227618" y="510941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1" name="Rad 60"/>
          <p:cNvSpPr/>
          <p:nvPr/>
        </p:nvSpPr>
        <p:spPr>
          <a:xfrm>
            <a:off x="4361850" y="332377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466285" y="1232204"/>
            <a:ext cx="3308021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Zugang für Schweißroboter:</a:t>
            </a:r>
          </a:p>
          <a:p>
            <a:endParaRPr lang="de-DE" sz="1200" dirty="0" smtClean="0"/>
          </a:p>
          <a:p>
            <a:r>
              <a:rPr lang="de-DE" sz="1200" dirty="0" smtClean="0"/>
              <a:t>Alle Zugänge </a:t>
            </a:r>
            <a:r>
              <a:rPr lang="de-DE" sz="1200" dirty="0"/>
              <a:t>vom 2. UG </a:t>
            </a:r>
            <a:r>
              <a:rPr lang="de-DE" sz="1200" dirty="0" smtClean="0"/>
              <a:t>TH </a:t>
            </a:r>
          </a:p>
          <a:p>
            <a:r>
              <a:rPr lang="de-DE" sz="1200" dirty="0" smtClean="0"/>
              <a:t>in der Nähe der zentralen Öffnung.</a:t>
            </a:r>
          </a:p>
          <a:p>
            <a:endParaRPr lang="de-DE" sz="1200" dirty="0" smtClean="0"/>
          </a:p>
          <a:p>
            <a:r>
              <a:rPr lang="de-DE" sz="1200" dirty="0" smtClean="0"/>
              <a:t>VL 3 Zugänge </a:t>
            </a:r>
            <a:r>
              <a:rPr lang="de-DE" sz="1200" dirty="0"/>
              <a:t>für die 5 Rohrstücke notwendig</a:t>
            </a:r>
            <a:endParaRPr lang="de-DE" sz="1200" dirty="0" smtClean="0"/>
          </a:p>
          <a:p>
            <a:r>
              <a:rPr lang="de-DE" sz="1200" dirty="0" smtClean="0"/>
              <a:t>RL 4 Zugänge für die 5 Rohrstücke notwendig</a:t>
            </a:r>
            <a:endParaRPr lang="de-DE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4288286" y="1580016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BR030</a:t>
            </a:r>
            <a:endParaRPr lang="de-DE" sz="1000" dirty="0"/>
          </a:p>
        </p:txBody>
      </p:sp>
      <p:sp>
        <p:nvSpPr>
          <p:cNvPr id="64" name="Textfeld 63"/>
          <p:cNvSpPr txBox="1"/>
          <p:nvPr/>
        </p:nvSpPr>
        <p:spPr>
          <a:xfrm>
            <a:off x="5346852" y="1419377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BR130</a:t>
            </a:r>
            <a:endParaRPr lang="de-DE" sz="1000" dirty="0"/>
          </a:p>
        </p:txBody>
      </p:sp>
      <p:sp>
        <p:nvSpPr>
          <p:cNvPr id="65" name="Textfeld 64"/>
          <p:cNvSpPr txBox="1"/>
          <p:nvPr/>
        </p:nvSpPr>
        <p:spPr>
          <a:xfrm>
            <a:off x="3971130" y="4162586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BR034</a:t>
            </a:r>
            <a:endParaRPr lang="de-DE" sz="1000" dirty="0"/>
          </a:p>
        </p:txBody>
      </p:sp>
      <p:sp>
        <p:nvSpPr>
          <p:cNvPr id="66" name="Textfeld 65"/>
          <p:cNvSpPr txBox="1"/>
          <p:nvPr/>
        </p:nvSpPr>
        <p:spPr>
          <a:xfrm>
            <a:off x="6261243" y="5595963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BR033</a:t>
            </a:r>
            <a:endParaRPr lang="de-DE" sz="1000" dirty="0"/>
          </a:p>
        </p:txBody>
      </p:sp>
      <p:sp>
        <p:nvSpPr>
          <p:cNvPr id="67" name="Textfeld 66"/>
          <p:cNvSpPr txBox="1"/>
          <p:nvPr/>
        </p:nvSpPr>
        <p:spPr>
          <a:xfrm>
            <a:off x="8123002" y="4055482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BR032</a:t>
            </a:r>
            <a:endParaRPr lang="de-DE" sz="1000" dirty="0"/>
          </a:p>
        </p:txBody>
      </p:sp>
      <p:sp>
        <p:nvSpPr>
          <p:cNvPr id="68" name="Textfeld 67"/>
          <p:cNvSpPr txBox="1"/>
          <p:nvPr/>
        </p:nvSpPr>
        <p:spPr>
          <a:xfrm>
            <a:off x="6944992" y="1658274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BR031</a:t>
            </a:r>
            <a:endParaRPr lang="de-DE" sz="1000" dirty="0"/>
          </a:p>
        </p:txBody>
      </p:sp>
      <p:sp>
        <p:nvSpPr>
          <p:cNvPr id="69" name="Textfeld 68"/>
          <p:cNvSpPr txBox="1"/>
          <p:nvPr/>
        </p:nvSpPr>
        <p:spPr>
          <a:xfrm>
            <a:off x="7838798" y="2519133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BR131</a:t>
            </a:r>
            <a:endParaRPr lang="de-DE" sz="1000" dirty="0"/>
          </a:p>
        </p:txBody>
      </p:sp>
      <p:sp>
        <p:nvSpPr>
          <p:cNvPr id="70" name="Textfeld 69"/>
          <p:cNvSpPr txBox="1"/>
          <p:nvPr/>
        </p:nvSpPr>
        <p:spPr>
          <a:xfrm>
            <a:off x="7435146" y="4726869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BR132</a:t>
            </a:r>
            <a:endParaRPr lang="de-DE" sz="1000" dirty="0"/>
          </a:p>
        </p:txBody>
      </p:sp>
      <p:sp>
        <p:nvSpPr>
          <p:cNvPr id="71" name="Textfeld 70"/>
          <p:cNvSpPr txBox="1"/>
          <p:nvPr/>
        </p:nvSpPr>
        <p:spPr>
          <a:xfrm>
            <a:off x="5359208" y="5072859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BR133</a:t>
            </a:r>
            <a:endParaRPr lang="de-DE" sz="1000" dirty="0"/>
          </a:p>
        </p:txBody>
      </p:sp>
      <p:sp>
        <p:nvSpPr>
          <p:cNvPr id="72" name="Textfeld 71"/>
          <p:cNvSpPr txBox="1"/>
          <p:nvPr/>
        </p:nvSpPr>
        <p:spPr>
          <a:xfrm>
            <a:off x="3184412" y="3524160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BR134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15157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29" y="1537124"/>
            <a:ext cx="4005409" cy="3004057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91930" y="1005011"/>
            <a:ext cx="665297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Vorlauf 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/>
              <a:t>3 Zugänge für die 5 Rohrstücke </a:t>
            </a:r>
            <a:r>
              <a:rPr lang="de-DE" sz="1300" dirty="0" smtClean="0"/>
              <a:t>notwendig (1. Zugang für 2 Rohrstücke)</a:t>
            </a:r>
            <a:endParaRPr lang="de-DE" sz="13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051" y="2938409"/>
            <a:ext cx="4545744" cy="340930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6599911" y="4150873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BR034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53137" y="3138812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1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3" y="2439440"/>
            <a:ext cx="7416818" cy="3750210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1546518"/>
            <a:ext cx="2651783" cy="198883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810762" y="3457898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BR034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4860032" y="482377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BR030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3868084"/>
            <a:ext cx="2651782" cy="198883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7482087" y="2071985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BR030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634487" y="4506273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BR034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84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4" y="2439440"/>
            <a:ext cx="7416816" cy="3750210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810762" y="3457898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BR034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860032" y="482377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BR030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2072002" y="3286649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1546518"/>
            <a:ext cx="2651783" cy="198883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3868084"/>
            <a:ext cx="2651782" cy="198883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301389" y="1982650"/>
            <a:ext cx="23487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/>
              <a:t>BR034 mit Zugseil erreichbar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482087" y="2071985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BR030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634487" y="4506273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BR034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53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832" y="2439440"/>
            <a:ext cx="5000279" cy="3750210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sp>
        <p:nvSpPr>
          <p:cNvPr id="5" name="Rechteck 4"/>
          <p:cNvSpPr/>
          <p:nvPr/>
        </p:nvSpPr>
        <p:spPr>
          <a:xfrm>
            <a:off x="3667971" y="2078679"/>
            <a:ext cx="2637260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 smtClean="0"/>
              <a:t>Zugangsraum für Stutzen DN300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5940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1" y="2095928"/>
            <a:ext cx="8290265" cy="4191856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1" y="2095928"/>
            <a:ext cx="2651782" cy="1988837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4417614" y="1765637"/>
            <a:ext cx="2637260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 smtClean="0"/>
              <a:t>Zugangsraum für Stutzen DN300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4366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2" y="2095928"/>
            <a:ext cx="8290262" cy="4191856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1" y="2095928"/>
            <a:ext cx="2651782" cy="198883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521732" y="2202860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BR034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601775" y="2215263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BR030</a:t>
            </a:r>
            <a:endParaRPr lang="de-DE" dirty="0"/>
          </a:p>
        </p:txBody>
      </p:sp>
      <p:cxnSp>
        <p:nvCxnSpPr>
          <p:cNvPr id="4" name="Gerade Verbindung mit Pfeil 3"/>
          <p:cNvCxnSpPr>
            <a:stCxn id="7" idx="3"/>
          </p:cNvCxnSpPr>
          <p:nvPr/>
        </p:nvCxnSpPr>
        <p:spPr>
          <a:xfrm flipV="1">
            <a:off x="4491762" y="2375123"/>
            <a:ext cx="378189" cy="24806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Ellipse 7"/>
          <p:cNvSpPr/>
          <p:nvPr/>
        </p:nvSpPr>
        <p:spPr>
          <a:xfrm>
            <a:off x="4869951" y="2006623"/>
            <a:ext cx="369870" cy="78661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 Verbindung mit Pfeil 11"/>
          <p:cNvCxnSpPr>
            <a:stCxn id="6" idx="1"/>
            <a:endCxn id="13" idx="6"/>
          </p:cNvCxnSpPr>
          <p:nvPr/>
        </p:nvCxnSpPr>
        <p:spPr>
          <a:xfrm flipH="1">
            <a:off x="6773673" y="2387526"/>
            <a:ext cx="748059" cy="37209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6333839" y="2031429"/>
            <a:ext cx="439834" cy="78661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4310524" y="1691496"/>
            <a:ext cx="431881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 smtClean="0"/>
              <a:t>Zugangsraum für Stutzen DN300 (Decke ausgeblendet)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114223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2" y="2095928"/>
            <a:ext cx="8290262" cy="4191855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81" y="2095928"/>
            <a:ext cx="2651782" cy="1988837"/>
          </a:xfrm>
          <a:prstGeom prst="rect">
            <a:avLst/>
          </a:prstGeom>
        </p:spPr>
      </p:pic>
      <p:cxnSp>
        <p:nvCxnSpPr>
          <p:cNvPr id="4" name="Gerader Verbinder 3"/>
          <p:cNvCxnSpPr/>
          <p:nvPr/>
        </p:nvCxnSpPr>
        <p:spPr>
          <a:xfrm flipH="1">
            <a:off x="1907705" y="3503488"/>
            <a:ext cx="3876646" cy="904125"/>
          </a:xfrm>
          <a:prstGeom prst="line">
            <a:avLst/>
          </a:prstGeom>
          <a:ln w="38100" cap="flat" cmpd="sng" algn="ctr">
            <a:solidFill>
              <a:srgbClr val="02EE0D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Textfeld 5"/>
          <p:cNvSpPr txBox="1"/>
          <p:nvPr/>
        </p:nvSpPr>
        <p:spPr>
          <a:xfrm>
            <a:off x="4430919" y="3258172"/>
            <a:ext cx="603050" cy="292388"/>
          </a:xfrm>
          <a:prstGeom prst="rect">
            <a:avLst/>
          </a:prstGeom>
          <a:solidFill>
            <a:srgbClr val="5AFE6E"/>
          </a:solidFill>
          <a:ln>
            <a:solidFill>
              <a:srgbClr val="02EE0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1,8 m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613721" y="2518976"/>
            <a:ext cx="103654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BR034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685647" y="2520783"/>
            <a:ext cx="1036548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BR030</a:t>
            </a:r>
            <a:endParaRPr lang="de-DE" dirty="0"/>
          </a:p>
        </p:txBody>
      </p:sp>
      <p:cxnSp>
        <p:nvCxnSpPr>
          <p:cNvPr id="14" name="Gerade Verbindung mit Pfeil 13"/>
          <p:cNvCxnSpPr>
            <a:stCxn id="13" idx="3"/>
            <a:endCxn id="15" idx="2"/>
          </p:cNvCxnSpPr>
          <p:nvPr/>
        </p:nvCxnSpPr>
        <p:spPr>
          <a:xfrm flipV="1">
            <a:off x="4722195" y="2683362"/>
            <a:ext cx="332691" cy="22087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Ellipse 14"/>
          <p:cNvSpPr/>
          <p:nvPr/>
        </p:nvSpPr>
        <p:spPr>
          <a:xfrm>
            <a:off x="5054886" y="2089590"/>
            <a:ext cx="430780" cy="118754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/>
          <p:cNvCxnSpPr>
            <a:stCxn id="12" idx="1"/>
            <a:endCxn id="17" idx="6"/>
          </p:cNvCxnSpPr>
          <p:nvPr/>
        </p:nvCxnSpPr>
        <p:spPr>
          <a:xfrm flipH="1">
            <a:off x="6974710" y="2703642"/>
            <a:ext cx="639011" cy="10865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Ellipse 16"/>
          <p:cNvSpPr/>
          <p:nvPr/>
        </p:nvSpPr>
        <p:spPr>
          <a:xfrm>
            <a:off x="6462445" y="2120735"/>
            <a:ext cx="512265" cy="118754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4310524" y="1691496"/>
            <a:ext cx="431881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 smtClean="0"/>
              <a:t>Zugangsraum für Stutzen DN300 (Decke ausgeblendet)</a:t>
            </a:r>
            <a:endParaRPr lang="de-DE" sz="1300" dirty="0"/>
          </a:p>
        </p:txBody>
      </p:sp>
      <p:cxnSp>
        <p:nvCxnSpPr>
          <p:cNvPr id="20" name="Gerader Verbinder 19"/>
          <p:cNvCxnSpPr/>
          <p:nvPr/>
        </p:nvCxnSpPr>
        <p:spPr>
          <a:xfrm>
            <a:off x="4685016" y="4232953"/>
            <a:ext cx="1160980" cy="914400"/>
          </a:xfrm>
          <a:prstGeom prst="line">
            <a:avLst/>
          </a:prstGeom>
          <a:ln w="38100" cap="flat" cmpd="sng" algn="ctr">
            <a:solidFill>
              <a:srgbClr val="02EE0D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4494997" y="4683970"/>
            <a:ext cx="603050" cy="292388"/>
          </a:xfrm>
          <a:prstGeom prst="rect">
            <a:avLst/>
          </a:prstGeom>
          <a:solidFill>
            <a:srgbClr val="5AFE6E"/>
          </a:solidFill>
          <a:ln>
            <a:solidFill>
              <a:srgbClr val="02EE0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0,8 m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>
            <a:off x="5239820" y="3503488"/>
            <a:ext cx="297951" cy="1243173"/>
          </a:xfrm>
          <a:prstGeom prst="line">
            <a:avLst/>
          </a:prstGeom>
          <a:ln w="38100" cap="flat" cmpd="sng" algn="ctr">
            <a:solidFill>
              <a:srgbClr val="02EE0D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5532952" y="3802513"/>
            <a:ext cx="1585690" cy="292388"/>
          </a:xfrm>
          <a:prstGeom prst="rect">
            <a:avLst/>
          </a:prstGeom>
          <a:solidFill>
            <a:srgbClr val="5AFE6E"/>
          </a:solidFill>
          <a:ln>
            <a:solidFill>
              <a:srgbClr val="02EE0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Deckenhöhe ≈ 1 m</a:t>
            </a:r>
          </a:p>
        </p:txBody>
      </p:sp>
    </p:spTree>
    <p:extLst>
      <p:ext uri="{BB962C8B-B14F-4D97-AF65-F5344CB8AC3E}">
        <p14:creationId xmlns:p14="http://schemas.microsoft.com/office/powerpoint/2010/main" val="223381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04" y="2481721"/>
            <a:ext cx="7416816" cy="3750209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T_Kühlen_VL_BR012_zu_BR030_und_zu_BR034_offen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553755" y="3869679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BR034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432351" y="5533754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1.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1546518"/>
            <a:ext cx="2651782" cy="198883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00" y="3868084"/>
            <a:ext cx="2651782" cy="198883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037781" y="2065030"/>
            <a:ext cx="23487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/>
              <a:t>BR034 mit Zugseil erreichbar</a:t>
            </a:r>
          </a:p>
        </p:txBody>
      </p:sp>
      <p:cxnSp>
        <p:nvCxnSpPr>
          <p:cNvPr id="5" name="Gerader Verbinder 4"/>
          <p:cNvCxnSpPr/>
          <p:nvPr/>
        </p:nvCxnSpPr>
        <p:spPr>
          <a:xfrm flipV="1">
            <a:off x="2537717" y="3350689"/>
            <a:ext cx="667820" cy="3693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6187000" y="-64937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 flipV="1">
            <a:off x="3205537" y="3010328"/>
            <a:ext cx="1114435" cy="3403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4300249" y="3010328"/>
            <a:ext cx="55727" cy="111988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1923917" y="4130211"/>
            <a:ext cx="2432059" cy="89292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/>
        </p:nvSpPr>
        <p:spPr>
          <a:xfrm>
            <a:off x="4421773" y="3461932"/>
            <a:ext cx="723275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Zugseil</a:t>
            </a:r>
          </a:p>
        </p:txBody>
      </p:sp>
    </p:spTree>
    <p:extLst>
      <p:ext uri="{BB962C8B-B14F-4D97-AF65-F5344CB8AC3E}">
        <p14:creationId xmlns:p14="http://schemas.microsoft.com/office/powerpoint/2010/main" val="373618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68" y="1583640"/>
            <a:ext cx="6396199" cy="4797150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T_Kühlen_VL_BR013_zu_BR033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08406" y="1005011"/>
            <a:ext cx="66896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Vorlauf 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/>
              <a:t>3 Zugänge für die 5 Rohrstücke </a:t>
            </a:r>
            <a:r>
              <a:rPr lang="de-DE" sz="1300" dirty="0" smtClean="0"/>
              <a:t>notwendig (2. Zugang für ein Rohrstück)</a:t>
            </a:r>
            <a:endParaRPr lang="de-DE" sz="1300" dirty="0"/>
          </a:p>
        </p:txBody>
      </p:sp>
      <p:cxnSp>
        <p:nvCxnSpPr>
          <p:cNvPr id="6" name="Gerade Verbindung mit Pfeil 5"/>
          <p:cNvCxnSpPr/>
          <p:nvPr/>
        </p:nvCxnSpPr>
        <p:spPr>
          <a:xfrm flipH="1" flipV="1">
            <a:off x="2726724" y="3599936"/>
            <a:ext cx="4374292" cy="502507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7166919" y="3851189"/>
            <a:ext cx="1633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</a:t>
            </a:r>
          </a:p>
          <a:p>
            <a:r>
              <a:rPr lang="de-DE" sz="1200" dirty="0" smtClean="0"/>
              <a:t>Heraustrennen </a:t>
            </a:r>
          </a:p>
          <a:p>
            <a:r>
              <a:rPr lang="de-DE" sz="1200" dirty="0" smtClean="0"/>
              <a:t>eines Rohrsegments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5774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28" y="1043188"/>
            <a:ext cx="4336181" cy="455912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177307" y="2167875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Rohr &lt; DN200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6" name="Gerader Verbinder 5"/>
          <p:cNvCxnSpPr/>
          <p:nvPr/>
        </p:nvCxnSpPr>
        <p:spPr>
          <a:xfrm flipH="1">
            <a:off x="3511639" y="2352541"/>
            <a:ext cx="1665668" cy="4936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19738" y="629299"/>
            <a:ext cx="4681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dirty="0" smtClean="0"/>
              <a:t>Ringleitung KKL PLDIA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53086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4" y="2439440"/>
            <a:ext cx="7416816" cy="3750209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T_Kühlen_VL_BR013_zu_BR033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3" cy="198883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500449" y="400506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BR033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508762" y="1105564"/>
            <a:ext cx="39581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2. Zugang </a:t>
            </a:r>
            <a:r>
              <a:rPr lang="de-DE" sz="1300" dirty="0"/>
              <a:t>für </a:t>
            </a:r>
            <a:r>
              <a:rPr lang="de-DE" sz="1300" dirty="0" smtClean="0"/>
              <a:t>ein Rohrstück, </a:t>
            </a:r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8" name="Gerade Verbindung mit Pfeil 7"/>
          <p:cNvCxnSpPr/>
          <p:nvPr/>
        </p:nvCxnSpPr>
        <p:spPr>
          <a:xfrm flipH="1">
            <a:off x="2644346" y="1998116"/>
            <a:ext cx="74140" cy="2170230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1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1" y="2439440"/>
            <a:ext cx="7416814" cy="3750209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T_Kühlen_VL_BR013_zu_BR033_offen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3" cy="198883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500449" y="400506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BR033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195736" y="4797152"/>
            <a:ext cx="1954381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Segment entfernt</a:t>
            </a:r>
            <a:endParaRPr lang="de-DE" dirty="0"/>
          </a:p>
        </p:txBody>
      </p:sp>
      <p:cxnSp>
        <p:nvCxnSpPr>
          <p:cNvPr id="5" name="Gerade Verbindung mit Pfeil 4"/>
          <p:cNvCxnSpPr>
            <a:stCxn id="8" idx="0"/>
          </p:cNvCxnSpPr>
          <p:nvPr/>
        </p:nvCxnSpPr>
        <p:spPr>
          <a:xfrm flipH="1" flipV="1">
            <a:off x="2195736" y="4374396"/>
            <a:ext cx="977191" cy="4227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stCxn id="8" idx="0"/>
          </p:cNvCxnSpPr>
          <p:nvPr/>
        </p:nvCxnSpPr>
        <p:spPr>
          <a:xfrm flipV="1">
            <a:off x="3172927" y="4005064"/>
            <a:ext cx="174937" cy="792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508762" y="1105564"/>
            <a:ext cx="39581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2. Zugang </a:t>
            </a:r>
            <a:r>
              <a:rPr lang="de-DE" sz="1300" dirty="0"/>
              <a:t>für </a:t>
            </a:r>
            <a:r>
              <a:rPr lang="de-DE" sz="1300" dirty="0" smtClean="0"/>
              <a:t>ein Rohrstück, </a:t>
            </a:r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11" name="Gerade Verbindung mit Pfeil 10"/>
          <p:cNvCxnSpPr>
            <a:stCxn id="3" idx="1"/>
          </p:cNvCxnSpPr>
          <p:nvPr/>
        </p:nvCxnSpPr>
        <p:spPr>
          <a:xfrm flipH="1">
            <a:off x="2647262" y="2228322"/>
            <a:ext cx="639636" cy="1895486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3286898" y="2105211"/>
            <a:ext cx="120272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lichtes </a:t>
            </a:r>
            <a:r>
              <a:rPr lang="de-DE" sz="1000" dirty="0" smtClean="0"/>
              <a:t>Maß 1,6 </a:t>
            </a:r>
            <a:r>
              <a:rPr lang="de-DE" sz="1000" dirty="0"/>
              <a:t>m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2059798" y="3933072"/>
            <a:ext cx="1304713" cy="381472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934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6" y="1575402"/>
            <a:ext cx="6396199" cy="4797149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T_Kühlen_VL_BR014_zu_BR032_und_zu_BR031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05011"/>
            <a:ext cx="665297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Vorlauf 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/>
              <a:t>3 Zugänge für die 5 Rohrstücke </a:t>
            </a:r>
            <a:r>
              <a:rPr lang="de-DE" sz="1300" dirty="0" smtClean="0"/>
              <a:t>notwendig (3. Zugang für 2 Rohrstücke)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399652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5" y="2439440"/>
            <a:ext cx="7416814" cy="3750208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T_Kühlen_VL_BR014_zu_BR032_und_zu_BR031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2" cy="198883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139993" y="2492896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BR031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3910982" y="392961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BR032</a:t>
            </a:r>
            <a:endParaRPr lang="de-DE" dirty="0"/>
          </a:p>
        </p:txBody>
      </p:sp>
      <p:cxnSp>
        <p:nvCxnSpPr>
          <p:cNvPr id="5" name="Gerade Verbindung mit Pfeil 4"/>
          <p:cNvCxnSpPr>
            <a:stCxn id="9" idx="2"/>
          </p:cNvCxnSpPr>
          <p:nvPr/>
        </p:nvCxnSpPr>
        <p:spPr>
          <a:xfrm flipH="1">
            <a:off x="4211960" y="4298946"/>
            <a:ext cx="144016" cy="3541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3.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259662" y="1742470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BR032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88701" y="1188513"/>
            <a:ext cx="2460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Halter und Kabeltrasse umlegen! </a:t>
            </a:r>
            <a:endParaRPr lang="de-DE" sz="1200" dirty="0"/>
          </a:p>
        </p:txBody>
      </p:sp>
      <p:cxnSp>
        <p:nvCxnSpPr>
          <p:cNvPr id="6" name="Gerade Verbindung mit Pfeil 5"/>
          <p:cNvCxnSpPr>
            <a:stCxn id="12" idx="2"/>
          </p:cNvCxnSpPr>
          <p:nvPr/>
        </p:nvCxnSpPr>
        <p:spPr>
          <a:xfrm>
            <a:off x="6219166" y="1465512"/>
            <a:ext cx="1482289" cy="13967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70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6" y="2439440"/>
            <a:ext cx="7416812" cy="3750208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T_Kühlen_VL_BR014_zu_BR032_und_zu_BR031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2" cy="198883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584986" y="5604454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3139993" y="2492896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mtClean="0"/>
              <a:t>BR031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3910982" y="3929614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BR032</a:t>
            </a:r>
            <a:endParaRPr lang="de-DE" dirty="0"/>
          </a:p>
        </p:txBody>
      </p:sp>
      <p:cxnSp>
        <p:nvCxnSpPr>
          <p:cNvPr id="10" name="Gerade Verbindung mit Pfeil 9"/>
          <p:cNvCxnSpPr/>
          <p:nvPr/>
        </p:nvCxnSpPr>
        <p:spPr>
          <a:xfrm flipH="1">
            <a:off x="4211960" y="4298946"/>
            <a:ext cx="144016" cy="3541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Rechteck 10"/>
          <p:cNvSpPr/>
          <p:nvPr/>
        </p:nvSpPr>
        <p:spPr>
          <a:xfrm>
            <a:off x="549951" y="1135441"/>
            <a:ext cx="274793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Vorlauf</a:t>
            </a:r>
          </a:p>
          <a:p>
            <a:endParaRPr lang="de-DE" sz="1300" dirty="0"/>
          </a:p>
          <a:p>
            <a:r>
              <a:rPr lang="de-DE" sz="1300" dirty="0" smtClean="0"/>
              <a:t>3.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259662" y="1742470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BR032</a:t>
            </a:r>
          </a:p>
        </p:txBody>
      </p:sp>
    </p:spTree>
    <p:extLst>
      <p:ext uri="{BB962C8B-B14F-4D97-AF65-F5344CB8AC3E}">
        <p14:creationId xmlns:p14="http://schemas.microsoft.com/office/powerpoint/2010/main" val="49046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6" y="1583640"/>
            <a:ext cx="6396202" cy="4797152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T_Kühlen_RL_BR017_zu_BR130_und_zu_BR134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05011"/>
            <a:ext cx="683712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</a:t>
            </a:r>
            <a:r>
              <a:rPr lang="de-DE" sz="1300" dirty="0" smtClean="0"/>
              <a:t>Rücklauf </a:t>
            </a:r>
            <a:r>
              <a:rPr lang="de-DE" sz="1300" dirty="0"/>
              <a:t>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 smtClean="0"/>
              <a:t>4 </a:t>
            </a:r>
            <a:r>
              <a:rPr lang="de-DE" sz="1300" dirty="0"/>
              <a:t>Zugänge für die 5 Rohrstücke </a:t>
            </a:r>
            <a:r>
              <a:rPr lang="de-DE" sz="1300" dirty="0" smtClean="0"/>
              <a:t>notwendig (1. und 2. Zugang, jeweils für ein Rohrstück)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155653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2439440"/>
            <a:ext cx="7416822" cy="3750212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T_Kühlen_RL_BR017_zu_BR130_und_zu_BR134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6" cy="198883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141953" y="2439440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907704" y="3286649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BR134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49951" y="1135441"/>
            <a:ext cx="339868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 smtClean="0"/>
          </a:p>
          <a:p>
            <a:r>
              <a:rPr lang="de-DE" sz="1300" dirty="0"/>
              <a:t>1. und 2. Zugang, jeweils für ein Rohrstück</a:t>
            </a:r>
            <a:r>
              <a:rPr lang="de-DE" sz="1300" dirty="0" smtClean="0"/>
              <a:t> 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4957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2" y="2439440"/>
            <a:ext cx="7416820" cy="3750212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T_Kühlen_RL_BR017_zu_BR130_und_zu_BR134_offen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6" cy="198883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3430520" y="4983794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549951" y="1135441"/>
            <a:ext cx="339868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 smtClean="0"/>
          </a:p>
          <a:p>
            <a:r>
              <a:rPr lang="de-DE" sz="1300" dirty="0"/>
              <a:t>1. und 2. Zugang, jeweils für ein Rohrstück</a:t>
            </a:r>
            <a:r>
              <a:rPr lang="de-DE" sz="1300" dirty="0" smtClean="0"/>
              <a:t> </a:t>
            </a:r>
            <a:endParaRPr lang="de-DE" sz="1300" dirty="0"/>
          </a:p>
        </p:txBody>
      </p:sp>
      <p:sp>
        <p:nvSpPr>
          <p:cNvPr id="14" name="Textfeld 13"/>
          <p:cNvSpPr txBox="1"/>
          <p:nvPr/>
        </p:nvSpPr>
        <p:spPr>
          <a:xfrm>
            <a:off x="3141953" y="2439440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BR130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907704" y="3286649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BR134</a:t>
            </a:r>
            <a:endParaRPr lang="de-DE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547" y="3655982"/>
            <a:ext cx="3823225" cy="193316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8228825" y="3687474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BR130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572125" y="3675114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BR134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4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2" y="2439440"/>
            <a:ext cx="7416820" cy="3750211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T_Kühlen_RL_BR017_zu_BR130_und_zu_BR134_offen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6" cy="198883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3430520" y="4983794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/>
              <a:t>DN300</a:t>
            </a:r>
          </a:p>
        </p:txBody>
      </p:sp>
      <p:sp>
        <p:nvSpPr>
          <p:cNvPr id="9" name="Rechteck 8"/>
          <p:cNvSpPr/>
          <p:nvPr/>
        </p:nvSpPr>
        <p:spPr>
          <a:xfrm>
            <a:off x="549951" y="1135441"/>
            <a:ext cx="339868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 smtClean="0"/>
          </a:p>
          <a:p>
            <a:r>
              <a:rPr lang="de-DE" sz="1300" dirty="0"/>
              <a:t>1. und 2. Zugang, jeweils für ein Rohrstück</a:t>
            </a:r>
            <a:r>
              <a:rPr lang="de-DE" sz="1300" dirty="0" smtClean="0"/>
              <a:t> </a:t>
            </a:r>
            <a:endParaRPr lang="de-DE" sz="1300" dirty="0"/>
          </a:p>
        </p:txBody>
      </p:sp>
      <p:sp>
        <p:nvSpPr>
          <p:cNvPr id="14" name="Textfeld 13"/>
          <p:cNvSpPr txBox="1"/>
          <p:nvPr/>
        </p:nvSpPr>
        <p:spPr>
          <a:xfrm>
            <a:off x="3141953" y="2439440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BR130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907704" y="3286649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BR134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052071" y="5506064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05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6" y="1583640"/>
            <a:ext cx="6396202" cy="4797151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T_Kühlen_RL_BR017_zu_BR131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05011"/>
            <a:ext cx="683712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</a:t>
            </a:r>
            <a:r>
              <a:rPr lang="de-DE" sz="1300" dirty="0" smtClean="0"/>
              <a:t>Rücklauf </a:t>
            </a:r>
            <a:r>
              <a:rPr lang="de-DE" sz="1300" dirty="0"/>
              <a:t>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 smtClean="0"/>
              <a:t>4 </a:t>
            </a:r>
            <a:r>
              <a:rPr lang="de-DE" sz="1300" dirty="0"/>
              <a:t>Zugänge für die 5 Rohrstücke </a:t>
            </a:r>
            <a:r>
              <a:rPr lang="de-DE" sz="1300" dirty="0" smtClean="0"/>
              <a:t>notwendig (3. Zugang für ein Rohrstück)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21530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22" y="1017402"/>
            <a:ext cx="5868534" cy="522885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116689" y="629789"/>
            <a:ext cx="24972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Target Ausheizen VL</a:t>
            </a:r>
            <a:endParaRPr lang="de-DE" sz="1600" dirty="0"/>
          </a:p>
        </p:txBody>
      </p:sp>
      <p:sp>
        <p:nvSpPr>
          <p:cNvPr id="5" name="Textfeld 4"/>
          <p:cNvSpPr txBox="1"/>
          <p:nvPr/>
        </p:nvSpPr>
        <p:spPr>
          <a:xfrm>
            <a:off x="1116169" y="1257837"/>
            <a:ext cx="18742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Nachschweißen</a:t>
            </a:r>
            <a:endParaRPr lang="de-DE" sz="1100" dirty="0"/>
          </a:p>
        </p:txBody>
      </p:sp>
      <p:sp>
        <p:nvSpPr>
          <p:cNvPr id="6" name="Textfeld 5"/>
          <p:cNvSpPr txBox="1"/>
          <p:nvPr/>
        </p:nvSpPr>
        <p:spPr>
          <a:xfrm>
            <a:off x="2938530" y="1257837"/>
            <a:ext cx="2537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Schleifen und begutachten</a:t>
            </a:r>
            <a:endParaRPr lang="de-DE" sz="1100" dirty="0"/>
          </a:p>
        </p:txBody>
      </p:sp>
      <p:sp>
        <p:nvSpPr>
          <p:cNvPr id="7" name="Textfeld 6"/>
          <p:cNvSpPr txBox="1"/>
          <p:nvPr/>
        </p:nvSpPr>
        <p:spPr>
          <a:xfrm>
            <a:off x="1693572" y="1768237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I.O.</a:t>
            </a:r>
            <a:endParaRPr lang="de-DE" sz="1100" dirty="0"/>
          </a:p>
        </p:txBody>
      </p:sp>
      <p:sp>
        <p:nvSpPr>
          <p:cNvPr id="8" name="Textfeld 7"/>
          <p:cNvSpPr txBox="1"/>
          <p:nvPr/>
        </p:nvSpPr>
        <p:spPr>
          <a:xfrm>
            <a:off x="2335367" y="3717702"/>
            <a:ext cx="268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rgbClr val="FF0000"/>
                </a:solidFill>
              </a:rPr>
              <a:t>Darstellung ohne Oberflächenfehler</a:t>
            </a:r>
          </a:p>
          <a:p>
            <a:r>
              <a:rPr lang="de-DE" sz="1200" dirty="0" smtClean="0">
                <a:solidFill>
                  <a:srgbClr val="FF0000"/>
                </a:solidFill>
              </a:rPr>
              <a:t>(z.B. Anlauffarben)</a:t>
            </a:r>
            <a:endParaRPr lang="de-DE" sz="1200" dirty="0">
              <a:solidFill>
                <a:srgbClr val="FF00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194738" y="2283785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Rohr immer &lt; DN200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49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2" y="2439440"/>
            <a:ext cx="7416820" cy="3750212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5" cy="198883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429985" y="2636912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BR131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549951" y="1135441"/>
            <a:ext cx="2877326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/>
          </a:p>
          <a:p>
            <a:r>
              <a:rPr lang="de-DE" sz="1300" dirty="0" smtClean="0"/>
              <a:t>3. Zugang </a:t>
            </a:r>
            <a:r>
              <a:rPr lang="de-DE" sz="1300" dirty="0"/>
              <a:t>für </a:t>
            </a:r>
            <a:r>
              <a:rPr lang="de-DE" sz="1300" dirty="0" smtClean="0"/>
              <a:t>ein Rohrstück </a:t>
            </a:r>
            <a:endParaRPr lang="de-DE" sz="1300" dirty="0"/>
          </a:p>
        </p:txBody>
      </p:sp>
      <p:sp>
        <p:nvSpPr>
          <p:cNvPr id="7" name="Textfeld 6"/>
          <p:cNvSpPr txBox="1"/>
          <p:nvPr/>
        </p:nvSpPr>
        <p:spPr>
          <a:xfrm>
            <a:off x="7857809" y="1800768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BR131</a:t>
            </a:r>
          </a:p>
        </p:txBody>
      </p:sp>
    </p:spTree>
    <p:extLst>
      <p:ext uri="{BB962C8B-B14F-4D97-AF65-F5344CB8AC3E}">
        <p14:creationId xmlns:p14="http://schemas.microsoft.com/office/powerpoint/2010/main" val="227301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2" y="2439440"/>
            <a:ext cx="7416820" cy="3750211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T_Kühlen_RL_BR017_zu_BR131_offen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5" cy="198883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62267" y="4314545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3429985" y="2636912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BR131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49951" y="1135441"/>
            <a:ext cx="2877326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/>
          </a:p>
          <a:p>
            <a:r>
              <a:rPr lang="de-DE" sz="1300" dirty="0" smtClean="0"/>
              <a:t>3. Zugang </a:t>
            </a:r>
            <a:r>
              <a:rPr lang="de-DE" sz="1300" dirty="0"/>
              <a:t>für </a:t>
            </a:r>
            <a:r>
              <a:rPr lang="de-DE" sz="1300" dirty="0" smtClean="0"/>
              <a:t>ein Rohrstück </a:t>
            </a:r>
            <a:endParaRPr lang="de-DE" sz="1300" dirty="0"/>
          </a:p>
        </p:txBody>
      </p:sp>
      <p:sp>
        <p:nvSpPr>
          <p:cNvPr id="10" name="Textfeld 9"/>
          <p:cNvSpPr txBox="1"/>
          <p:nvPr/>
        </p:nvSpPr>
        <p:spPr>
          <a:xfrm>
            <a:off x="7857809" y="1800768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BR131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988701" y="1188513"/>
            <a:ext cx="2460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Halter und Kabeltrasse umlegen! </a:t>
            </a:r>
            <a:endParaRPr lang="de-DE" sz="1200" dirty="0"/>
          </a:p>
        </p:txBody>
      </p:sp>
      <p:cxnSp>
        <p:nvCxnSpPr>
          <p:cNvPr id="6" name="Gerade Verbindung mit Pfeil 5"/>
          <p:cNvCxnSpPr>
            <a:stCxn id="3" idx="2"/>
          </p:cNvCxnSpPr>
          <p:nvPr/>
        </p:nvCxnSpPr>
        <p:spPr>
          <a:xfrm>
            <a:off x="6219166" y="1465512"/>
            <a:ext cx="489062" cy="12619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72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5" y="1608354"/>
            <a:ext cx="6396201" cy="4797151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T_Kühlen_RL_BR017_zu_BR132_und_zu_BR133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05011"/>
            <a:ext cx="683712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Target </a:t>
            </a:r>
            <a:r>
              <a:rPr lang="de-DE" sz="1300" dirty="0"/>
              <a:t>Kühlen </a:t>
            </a:r>
            <a:r>
              <a:rPr lang="de-DE" sz="1300" dirty="0" smtClean="0"/>
              <a:t>Rücklauf </a:t>
            </a:r>
            <a:r>
              <a:rPr lang="de-DE" sz="1300" dirty="0"/>
              <a:t>vom 2. UG </a:t>
            </a:r>
            <a:r>
              <a:rPr lang="de-DE" sz="1300" dirty="0" smtClean="0"/>
              <a:t>TH </a:t>
            </a:r>
            <a:r>
              <a:rPr lang="de-DE" sz="1300" dirty="0"/>
              <a:t>in der Nähe der zentralen Öffnung</a:t>
            </a:r>
            <a:r>
              <a:rPr lang="de-DE" sz="1300" dirty="0" smtClean="0"/>
              <a:t>,</a:t>
            </a:r>
            <a:endParaRPr lang="de-DE" sz="1300" dirty="0"/>
          </a:p>
          <a:p>
            <a:r>
              <a:rPr lang="de-DE" sz="1300" dirty="0" smtClean="0"/>
              <a:t>4 </a:t>
            </a:r>
            <a:r>
              <a:rPr lang="de-DE" sz="1300" dirty="0"/>
              <a:t>Zugänge für die 5 Rohrstücke </a:t>
            </a:r>
            <a:r>
              <a:rPr lang="de-DE" sz="1300" dirty="0" smtClean="0"/>
              <a:t>notwendig (4. Zugang für zwei Rohrstücke)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401614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3" y="2439440"/>
            <a:ext cx="7416818" cy="3750211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T_Kühlen_RL_BR017_zu_BR132_und_zu_BR133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5" cy="1988838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2914670" y="3527239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BR132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972272" y="3852513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BR133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49951" y="1135441"/>
            <a:ext cx="2877326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/>
          </a:p>
          <a:p>
            <a:r>
              <a:rPr lang="de-DE" sz="1300" dirty="0" smtClean="0"/>
              <a:t>4.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696729" y="1957934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BR132</a:t>
            </a:r>
          </a:p>
        </p:txBody>
      </p:sp>
    </p:spTree>
    <p:extLst>
      <p:ext uri="{BB962C8B-B14F-4D97-AF65-F5344CB8AC3E}">
        <p14:creationId xmlns:p14="http://schemas.microsoft.com/office/powerpoint/2010/main" val="254100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3" y="2439440"/>
            <a:ext cx="7416818" cy="3750210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T_Kühlen_RL_BR017_zu_BR132_und_zu_BR133_offen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56792"/>
            <a:ext cx="2651785" cy="198883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454559" y="5373216"/>
            <a:ext cx="966931" cy="6463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Stutzen</a:t>
            </a:r>
          </a:p>
          <a:p>
            <a:r>
              <a:rPr lang="de-DE" dirty="0" smtClean="0"/>
              <a:t>DN300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914670" y="3527239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BR132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972272" y="3852513"/>
            <a:ext cx="889987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 smtClean="0"/>
              <a:t>BR133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549951" y="1135441"/>
            <a:ext cx="2877326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Target Kühlen Rücklauf</a:t>
            </a:r>
          </a:p>
          <a:p>
            <a:endParaRPr lang="de-DE" sz="1300" dirty="0"/>
          </a:p>
          <a:p>
            <a:r>
              <a:rPr lang="de-DE" sz="1300" dirty="0" smtClean="0"/>
              <a:t>4. Zugang </a:t>
            </a:r>
            <a:r>
              <a:rPr lang="de-DE" sz="1300" dirty="0"/>
              <a:t>für </a:t>
            </a:r>
            <a:r>
              <a:rPr lang="de-DE" sz="1300" dirty="0" smtClean="0"/>
              <a:t>2 </a:t>
            </a:r>
            <a:r>
              <a:rPr lang="de-DE" sz="1300" dirty="0"/>
              <a:t>Rohrstücke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696729" y="1957934"/>
            <a:ext cx="694421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BR132</a:t>
            </a:r>
          </a:p>
        </p:txBody>
      </p:sp>
      <p:cxnSp>
        <p:nvCxnSpPr>
          <p:cNvPr id="12" name="Gerader Verbinder 11"/>
          <p:cNvCxnSpPr/>
          <p:nvPr/>
        </p:nvCxnSpPr>
        <p:spPr>
          <a:xfrm flipH="1" flipV="1">
            <a:off x="3171690" y="4621004"/>
            <a:ext cx="500745" cy="2111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 flipH="1" flipV="1">
            <a:off x="3672436" y="4832196"/>
            <a:ext cx="683540" cy="646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 flipH="1">
            <a:off x="4326570" y="4726600"/>
            <a:ext cx="1242208" cy="170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 flipH="1" flipV="1">
            <a:off x="5568778" y="4726600"/>
            <a:ext cx="979429" cy="105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 flipH="1" flipV="1">
            <a:off x="6430224" y="4318340"/>
            <a:ext cx="117983" cy="5138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feld 21"/>
          <p:cNvSpPr txBox="1"/>
          <p:nvPr/>
        </p:nvSpPr>
        <p:spPr>
          <a:xfrm>
            <a:off x="3449674" y="2065030"/>
            <a:ext cx="244169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BR133 </a:t>
            </a:r>
            <a:r>
              <a:rPr lang="de-DE" sz="1300" dirty="0"/>
              <a:t>mit Zugseil erreichbar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6761319" y="4565802"/>
            <a:ext cx="723275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Zugseil</a:t>
            </a:r>
          </a:p>
        </p:txBody>
      </p:sp>
    </p:spTree>
    <p:extLst>
      <p:ext uri="{BB962C8B-B14F-4D97-AF65-F5344CB8AC3E}">
        <p14:creationId xmlns:p14="http://schemas.microsoft.com/office/powerpoint/2010/main" val="207781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rafik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969" y="1147213"/>
            <a:ext cx="5236951" cy="518664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947734" y="615332"/>
            <a:ext cx="2566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Target Kühlen VL, RL</a:t>
            </a:r>
            <a:endParaRPr lang="de-DE" sz="1600" dirty="0"/>
          </a:p>
        </p:txBody>
      </p:sp>
      <p:sp>
        <p:nvSpPr>
          <p:cNvPr id="5" name="Rad 4"/>
          <p:cNvSpPr/>
          <p:nvPr/>
        </p:nvSpPr>
        <p:spPr>
          <a:xfrm>
            <a:off x="448408" y="560960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705" y="5486305"/>
            <a:ext cx="36631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Roboterschweißen (Anzahl 22 von 32)</a:t>
            </a:r>
            <a:endParaRPr lang="de-DE" sz="1200" dirty="0"/>
          </a:p>
        </p:txBody>
      </p:sp>
      <p:sp>
        <p:nvSpPr>
          <p:cNvPr id="9" name="Rad 8"/>
          <p:cNvSpPr/>
          <p:nvPr/>
        </p:nvSpPr>
        <p:spPr>
          <a:xfrm>
            <a:off x="446259" y="580533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03121" y="5711677"/>
            <a:ext cx="3671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-skaliert und </a:t>
            </a:r>
            <a:r>
              <a:rPr lang="de-DE" sz="1200" dirty="0"/>
              <a:t>Roboterschweißen (Anzahl </a:t>
            </a:r>
            <a:r>
              <a:rPr lang="de-DE" sz="1200" dirty="0" smtClean="0"/>
              <a:t>10</a:t>
            </a:r>
            <a:r>
              <a:rPr lang="de-DE" sz="1200" dirty="0"/>
              <a:t> </a:t>
            </a:r>
            <a:r>
              <a:rPr lang="de-DE" sz="1200" dirty="0" smtClean="0"/>
              <a:t>von 32)</a:t>
            </a:r>
            <a:endParaRPr lang="de-DE" sz="1200" dirty="0"/>
          </a:p>
          <a:p>
            <a:endParaRPr lang="de-DE" sz="1200" dirty="0"/>
          </a:p>
        </p:txBody>
      </p:sp>
      <p:cxnSp>
        <p:nvCxnSpPr>
          <p:cNvPr id="13" name="Gerader Verbinder 12"/>
          <p:cNvCxnSpPr/>
          <p:nvPr/>
        </p:nvCxnSpPr>
        <p:spPr>
          <a:xfrm>
            <a:off x="452657" y="4921876"/>
            <a:ext cx="1495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615432" y="4754339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&gt; DN200</a:t>
            </a:r>
            <a:endParaRPr lang="de-DE" sz="1200" dirty="0"/>
          </a:p>
        </p:txBody>
      </p:sp>
      <p:sp>
        <p:nvSpPr>
          <p:cNvPr id="17" name="Freihandform 16"/>
          <p:cNvSpPr/>
          <p:nvPr/>
        </p:nvSpPr>
        <p:spPr>
          <a:xfrm>
            <a:off x="377780" y="5344732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11705" y="5269949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</a:t>
            </a:r>
            <a:endParaRPr lang="de-DE" sz="1200" dirty="0"/>
          </a:p>
        </p:txBody>
      </p:sp>
      <p:sp>
        <p:nvSpPr>
          <p:cNvPr id="19" name="Rad 18"/>
          <p:cNvSpPr/>
          <p:nvPr/>
        </p:nvSpPr>
        <p:spPr>
          <a:xfrm>
            <a:off x="4966331" y="1470226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4682613" y="1224116"/>
            <a:ext cx="656303" cy="899652"/>
          </a:xfrm>
          <a:custGeom>
            <a:avLst/>
            <a:gdLst>
              <a:gd name="connsiteX0" fmla="*/ 309716 w 656303"/>
              <a:gd name="connsiteY0" fmla="*/ 730045 h 899652"/>
              <a:gd name="connsiteX1" fmla="*/ 464574 w 656303"/>
              <a:gd name="connsiteY1" fmla="*/ 899652 h 899652"/>
              <a:gd name="connsiteX2" fmla="*/ 656303 w 656303"/>
              <a:gd name="connsiteY2" fmla="*/ 678426 h 899652"/>
              <a:gd name="connsiteX3" fmla="*/ 560439 w 656303"/>
              <a:gd name="connsiteY3" fmla="*/ 427703 h 899652"/>
              <a:gd name="connsiteX4" fmla="*/ 258097 w 656303"/>
              <a:gd name="connsiteY4" fmla="*/ 0 h 899652"/>
              <a:gd name="connsiteX5" fmla="*/ 0 w 656303"/>
              <a:gd name="connsiteY5" fmla="*/ 81116 h 899652"/>
              <a:gd name="connsiteX6" fmla="*/ 117987 w 656303"/>
              <a:gd name="connsiteY6" fmla="*/ 339213 h 899652"/>
              <a:gd name="connsiteX7" fmla="*/ 420329 w 656303"/>
              <a:gd name="connsiteY7" fmla="*/ 626807 h 899652"/>
              <a:gd name="connsiteX8" fmla="*/ 309716 w 656303"/>
              <a:gd name="connsiteY8" fmla="*/ 730045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303" h="899652">
                <a:moveTo>
                  <a:pt x="309716" y="730045"/>
                </a:moveTo>
                <a:lnTo>
                  <a:pt x="464574" y="899652"/>
                </a:lnTo>
                <a:lnTo>
                  <a:pt x="656303" y="678426"/>
                </a:lnTo>
                <a:lnTo>
                  <a:pt x="560439" y="427703"/>
                </a:lnTo>
                <a:lnTo>
                  <a:pt x="258097" y="0"/>
                </a:lnTo>
                <a:lnTo>
                  <a:pt x="0" y="81116"/>
                </a:lnTo>
                <a:lnTo>
                  <a:pt x="117987" y="339213"/>
                </a:lnTo>
                <a:lnTo>
                  <a:pt x="420329" y="626807"/>
                </a:lnTo>
                <a:lnTo>
                  <a:pt x="309716" y="730045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ad 21"/>
          <p:cNvSpPr/>
          <p:nvPr/>
        </p:nvSpPr>
        <p:spPr>
          <a:xfrm>
            <a:off x="7576796" y="206581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ad 22"/>
          <p:cNvSpPr/>
          <p:nvPr/>
        </p:nvSpPr>
        <p:spPr>
          <a:xfrm>
            <a:off x="7460886" y="223171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ad 23"/>
          <p:cNvSpPr/>
          <p:nvPr/>
        </p:nvSpPr>
        <p:spPr>
          <a:xfrm>
            <a:off x="7571882" y="225566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5" name="Rad 24"/>
          <p:cNvSpPr/>
          <p:nvPr/>
        </p:nvSpPr>
        <p:spPr>
          <a:xfrm>
            <a:off x="7455972" y="210977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6" name="Rad 25"/>
          <p:cNvSpPr/>
          <p:nvPr/>
        </p:nvSpPr>
        <p:spPr>
          <a:xfrm>
            <a:off x="8402708" y="445071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Freihandform 26"/>
          <p:cNvSpPr/>
          <p:nvPr/>
        </p:nvSpPr>
        <p:spPr>
          <a:xfrm>
            <a:off x="7883013" y="3613355"/>
            <a:ext cx="929148" cy="1201993"/>
          </a:xfrm>
          <a:custGeom>
            <a:avLst/>
            <a:gdLst>
              <a:gd name="connsiteX0" fmla="*/ 110613 w 929148"/>
              <a:gd name="connsiteY0" fmla="*/ 0 h 1201993"/>
              <a:gd name="connsiteX1" fmla="*/ 398206 w 929148"/>
              <a:gd name="connsiteY1" fmla="*/ 29497 h 1201993"/>
              <a:gd name="connsiteX2" fmla="*/ 317090 w 929148"/>
              <a:gd name="connsiteY2" fmla="*/ 693174 h 1201993"/>
              <a:gd name="connsiteX3" fmla="*/ 929148 w 929148"/>
              <a:gd name="connsiteY3" fmla="*/ 907026 h 1201993"/>
              <a:gd name="connsiteX4" fmla="*/ 855406 w 929148"/>
              <a:gd name="connsiteY4" fmla="*/ 1201993 h 1201993"/>
              <a:gd name="connsiteX5" fmla="*/ 0 w 929148"/>
              <a:gd name="connsiteY5" fmla="*/ 848032 h 1201993"/>
              <a:gd name="connsiteX6" fmla="*/ 110613 w 929148"/>
              <a:gd name="connsiteY6" fmla="*/ 0 h 120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9148" h="1201993">
                <a:moveTo>
                  <a:pt x="110613" y="0"/>
                </a:moveTo>
                <a:lnTo>
                  <a:pt x="398206" y="29497"/>
                </a:lnTo>
                <a:lnTo>
                  <a:pt x="317090" y="693174"/>
                </a:lnTo>
                <a:lnTo>
                  <a:pt x="929148" y="907026"/>
                </a:lnTo>
                <a:lnTo>
                  <a:pt x="855406" y="1201993"/>
                </a:lnTo>
                <a:lnTo>
                  <a:pt x="0" y="848032"/>
                </a:lnTo>
                <a:lnTo>
                  <a:pt x="110613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Freihandform 27"/>
          <p:cNvSpPr/>
          <p:nvPr/>
        </p:nvSpPr>
        <p:spPr>
          <a:xfrm>
            <a:off x="7359445" y="1408471"/>
            <a:ext cx="796413" cy="1032387"/>
          </a:xfrm>
          <a:custGeom>
            <a:avLst/>
            <a:gdLst>
              <a:gd name="connsiteX0" fmla="*/ 81116 w 796413"/>
              <a:gd name="connsiteY0" fmla="*/ 943897 h 1032387"/>
              <a:gd name="connsiteX1" fmla="*/ 0 w 796413"/>
              <a:gd name="connsiteY1" fmla="*/ 766916 h 1032387"/>
              <a:gd name="connsiteX2" fmla="*/ 538316 w 796413"/>
              <a:gd name="connsiteY2" fmla="*/ 0 h 1032387"/>
              <a:gd name="connsiteX3" fmla="*/ 796413 w 796413"/>
              <a:gd name="connsiteY3" fmla="*/ 110613 h 1032387"/>
              <a:gd name="connsiteX4" fmla="*/ 449826 w 796413"/>
              <a:gd name="connsiteY4" fmla="*/ 715297 h 1032387"/>
              <a:gd name="connsiteX5" fmla="*/ 309716 w 796413"/>
              <a:gd name="connsiteY5" fmla="*/ 1032387 h 1032387"/>
              <a:gd name="connsiteX6" fmla="*/ 81116 w 796413"/>
              <a:gd name="connsiteY6" fmla="*/ 94389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413" h="1032387">
                <a:moveTo>
                  <a:pt x="81116" y="943897"/>
                </a:moveTo>
                <a:lnTo>
                  <a:pt x="0" y="766916"/>
                </a:lnTo>
                <a:lnTo>
                  <a:pt x="538316" y="0"/>
                </a:lnTo>
                <a:lnTo>
                  <a:pt x="796413" y="110613"/>
                </a:lnTo>
                <a:lnTo>
                  <a:pt x="449826" y="715297"/>
                </a:lnTo>
                <a:lnTo>
                  <a:pt x="309716" y="1032387"/>
                </a:lnTo>
                <a:lnTo>
                  <a:pt x="81116" y="943897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ad 28"/>
          <p:cNvSpPr/>
          <p:nvPr/>
        </p:nvSpPr>
        <p:spPr>
          <a:xfrm>
            <a:off x="5997940" y="5950624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Rad 29"/>
          <p:cNvSpPr/>
          <p:nvPr/>
        </p:nvSpPr>
        <p:spPr>
          <a:xfrm>
            <a:off x="5975818" y="568998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ad 30"/>
          <p:cNvSpPr/>
          <p:nvPr/>
        </p:nvSpPr>
        <p:spPr>
          <a:xfrm>
            <a:off x="6033773" y="550944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Freihandform 31"/>
          <p:cNvSpPr/>
          <p:nvPr/>
        </p:nvSpPr>
        <p:spPr>
          <a:xfrm>
            <a:off x="5869858" y="5088194"/>
            <a:ext cx="1201994" cy="1319980"/>
          </a:xfrm>
          <a:custGeom>
            <a:avLst/>
            <a:gdLst>
              <a:gd name="connsiteX0" fmla="*/ 0 w 1201994"/>
              <a:gd name="connsiteY0" fmla="*/ 1319980 h 1319980"/>
              <a:gd name="connsiteX1" fmla="*/ 7374 w 1201994"/>
              <a:gd name="connsiteY1" fmla="*/ 523567 h 1319980"/>
              <a:gd name="connsiteX2" fmla="*/ 929148 w 1201994"/>
              <a:gd name="connsiteY2" fmla="*/ 7374 h 1319980"/>
              <a:gd name="connsiteX3" fmla="*/ 1194619 w 1201994"/>
              <a:gd name="connsiteY3" fmla="*/ 0 h 1319980"/>
              <a:gd name="connsiteX4" fmla="*/ 1201994 w 1201994"/>
              <a:gd name="connsiteY4" fmla="*/ 317090 h 1319980"/>
              <a:gd name="connsiteX5" fmla="*/ 884903 w 1201994"/>
              <a:gd name="connsiteY5" fmla="*/ 302341 h 1319980"/>
              <a:gd name="connsiteX6" fmla="*/ 258097 w 1201994"/>
              <a:gd name="connsiteY6" fmla="*/ 693174 h 1319980"/>
              <a:gd name="connsiteX7" fmla="*/ 265471 w 1201994"/>
              <a:gd name="connsiteY7" fmla="*/ 1290483 h 1319980"/>
              <a:gd name="connsiteX8" fmla="*/ 0 w 1201994"/>
              <a:gd name="connsiteY8" fmla="*/ 1319980 h 131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1994" h="1319980">
                <a:moveTo>
                  <a:pt x="0" y="1319980"/>
                </a:moveTo>
                <a:lnTo>
                  <a:pt x="7374" y="523567"/>
                </a:lnTo>
                <a:lnTo>
                  <a:pt x="929148" y="7374"/>
                </a:lnTo>
                <a:lnTo>
                  <a:pt x="1194619" y="0"/>
                </a:lnTo>
                <a:lnTo>
                  <a:pt x="1201994" y="317090"/>
                </a:lnTo>
                <a:lnTo>
                  <a:pt x="884903" y="302341"/>
                </a:lnTo>
                <a:lnTo>
                  <a:pt x="258097" y="693174"/>
                </a:lnTo>
                <a:lnTo>
                  <a:pt x="265471" y="1290483"/>
                </a:lnTo>
                <a:lnTo>
                  <a:pt x="0" y="131998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ad 32"/>
          <p:cNvSpPr/>
          <p:nvPr/>
        </p:nvSpPr>
        <p:spPr>
          <a:xfrm>
            <a:off x="4097919" y="400279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Rad 33"/>
          <p:cNvSpPr/>
          <p:nvPr/>
        </p:nvSpPr>
        <p:spPr>
          <a:xfrm>
            <a:off x="4571155" y="404669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Rad 34"/>
          <p:cNvSpPr/>
          <p:nvPr/>
        </p:nvSpPr>
        <p:spPr>
          <a:xfrm>
            <a:off x="4780765" y="397996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Freihandform 35"/>
          <p:cNvSpPr/>
          <p:nvPr/>
        </p:nvSpPr>
        <p:spPr>
          <a:xfrm>
            <a:off x="3508587" y="3881120"/>
            <a:ext cx="1415626" cy="501227"/>
          </a:xfrm>
          <a:custGeom>
            <a:avLst/>
            <a:gdLst>
              <a:gd name="connsiteX0" fmla="*/ 0 w 1415626"/>
              <a:gd name="connsiteY0" fmla="*/ 230293 h 501227"/>
              <a:gd name="connsiteX1" fmla="*/ 792480 w 1415626"/>
              <a:gd name="connsiteY1" fmla="*/ 0 h 501227"/>
              <a:gd name="connsiteX2" fmla="*/ 1415626 w 1415626"/>
              <a:gd name="connsiteY2" fmla="*/ 60960 h 501227"/>
              <a:gd name="connsiteX3" fmla="*/ 1415626 w 1415626"/>
              <a:gd name="connsiteY3" fmla="*/ 311573 h 501227"/>
              <a:gd name="connsiteX4" fmla="*/ 629920 w 1415626"/>
              <a:gd name="connsiteY4" fmla="*/ 291253 h 501227"/>
              <a:gd name="connsiteX5" fmla="*/ 47413 w 1415626"/>
              <a:gd name="connsiteY5" fmla="*/ 501227 h 501227"/>
              <a:gd name="connsiteX6" fmla="*/ 0 w 1415626"/>
              <a:gd name="connsiteY6" fmla="*/ 230293 h 50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5626" h="501227">
                <a:moveTo>
                  <a:pt x="0" y="230293"/>
                </a:moveTo>
                <a:lnTo>
                  <a:pt x="792480" y="0"/>
                </a:lnTo>
                <a:lnTo>
                  <a:pt x="1415626" y="60960"/>
                </a:lnTo>
                <a:lnTo>
                  <a:pt x="1415626" y="311573"/>
                </a:lnTo>
                <a:lnTo>
                  <a:pt x="629920" y="291253"/>
                </a:lnTo>
                <a:lnTo>
                  <a:pt x="47413" y="501227"/>
                </a:lnTo>
                <a:lnTo>
                  <a:pt x="0" y="23029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ad 36"/>
          <p:cNvSpPr/>
          <p:nvPr/>
        </p:nvSpPr>
        <p:spPr>
          <a:xfrm>
            <a:off x="5193128" y="1386434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Freihandform 37"/>
          <p:cNvSpPr/>
          <p:nvPr/>
        </p:nvSpPr>
        <p:spPr>
          <a:xfrm>
            <a:off x="4964853" y="1076960"/>
            <a:ext cx="900854" cy="1320800"/>
          </a:xfrm>
          <a:custGeom>
            <a:avLst/>
            <a:gdLst>
              <a:gd name="connsiteX0" fmla="*/ 0 w 900854"/>
              <a:gd name="connsiteY0" fmla="*/ 155787 h 1320800"/>
              <a:gd name="connsiteX1" fmla="*/ 697654 w 900854"/>
              <a:gd name="connsiteY1" fmla="*/ 1320800 h 1320800"/>
              <a:gd name="connsiteX2" fmla="*/ 900854 w 900854"/>
              <a:gd name="connsiteY2" fmla="*/ 1198880 h 1320800"/>
              <a:gd name="connsiteX3" fmla="*/ 155787 w 900854"/>
              <a:gd name="connsiteY3" fmla="*/ 0 h 1320800"/>
              <a:gd name="connsiteX4" fmla="*/ 0 w 900854"/>
              <a:gd name="connsiteY4" fmla="*/ 155787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0854" h="1320800">
                <a:moveTo>
                  <a:pt x="0" y="155787"/>
                </a:moveTo>
                <a:lnTo>
                  <a:pt x="697654" y="1320800"/>
                </a:lnTo>
                <a:lnTo>
                  <a:pt x="900854" y="1198880"/>
                </a:lnTo>
                <a:lnTo>
                  <a:pt x="155787" y="0"/>
                </a:lnTo>
                <a:lnTo>
                  <a:pt x="0" y="155787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ad 38"/>
          <p:cNvSpPr/>
          <p:nvPr/>
        </p:nvSpPr>
        <p:spPr>
          <a:xfrm>
            <a:off x="7473861" y="307287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Freihandform 39"/>
          <p:cNvSpPr/>
          <p:nvPr/>
        </p:nvSpPr>
        <p:spPr>
          <a:xfrm>
            <a:off x="7369387" y="1645920"/>
            <a:ext cx="961813" cy="1632373"/>
          </a:xfrm>
          <a:custGeom>
            <a:avLst/>
            <a:gdLst>
              <a:gd name="connsiteX0" fmla="*/ 0 w 961813"/>
              <a:gd name="connsiteY0" fmla="*/ 1510453 h 1632373"/>
              <a:gd name="connsiteX1" fmla="*/ 663786 w 961813"/>
              <a:gd name="connsiteY1" fmla="*/ 40640 h 1632373"/>
              <a:gd name="connsiteX2" fmla="*/ 846666 w 961813"/>
              <a:gd name="connsiteY2" fmla="*/ 0 h 1632373"/>
              <a:gd name="connsiteX3" fmla="*/ 961813 w 961813"/>
              <a:gd name="connsiteY3" fmla="*/ 243840 h 1632373"/>
              <a:gd name="connsiteX4" fmla="*/ 765386 w 961813"/>
              <a:gd name="connsiteY4" fmla="*/ 467360 h 1632373"/>
              <a:gd name="connsiteX5" fmla="*/ 257386 w 961813"/>
              <a:gd name="connsiteY5" fmla="*/ 1632373 h 1632373"/>
              <a:gd name="connsiteX6" fmla="*/ 0 w 961813"/>
              <a:gd name="connsiteY6" fmla="*/ 1510453 h 1632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1813" h="1632373">
                <a:moveTo>
                  <a:pt x="0" y="1510453"/>
                </a:moveTo>
                <a:lnTo>
                  <a:pt x="663786" y="40640"/>
                </a:lnTo>
                <a:lnTo>
                  <a:pt x="846666" y="0"/>
                </a:lnTo>
                <a:lnTo>
                  <a:pt x="961813" y="243840"/>
                </a:lnTo>
                <a:lnTo>
                  <a:pt x="765386" y="467360"/>
                </a:lnTo>
                <a:lnTo>
                  <a:pt x="257386" y="1632373"/>
                </a:lnTo>
                <a:lnTo>
                  <a:pt x="0" y="151045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ad 40"/>
          <p:cNvSpPr/>
          <p:nvPr/>
        </p:nvSpPr>
        <p:spPr>
          <a:xfrm>
            <a:off x="7641741" y="444865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ad 41"/>
          <p:cNvSpPr/>
          <p:nvPr/>
        </p:nvSpPr>
        <p:spPr>
          <a:xfrm>
            <a:off x="7433795" y="4324392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3" name="Freihandform 42"/>
          <p:cNvSpPr/>
          <p:nvPr/>
        </p:nvSpPr>
        <p:spPr>
          <a:xfrm>
            <a:off x="7403253" y="4260427"/>
            <a:ext cx="1293707" cy="819573"/>
          </a:xfrm>
          <a:custGeom>
            <a:avLst/>
            <a:gdLst>
              <a:gd name="connsiteX0" fmla="*/ 74507 w 1293707"/>
              <a:gd name="connsiteY0" fmla="*/ 0 h 819573"/>
              <a:gd name="connsiteX1" fmla="*/ 1293707 w 1293707"/>
              <a:gd name="connsiteY1" fmla="*/ 596053 h 819573"/>
              <a:gd name="connsiteX2" fmla="*/ 1165014 w 1293707"/>
              <a:gd name="connsiteY2" fmla="*/ 819573 h 819573"/>
              <a:gd name="connsiteX3" fmla="*/ 0 w 1293707"/>
              <a:gd name="connsiteY3" fmla="*/ 209973 h 819573"/>
              <a:gd name="connsiteX4" fmla="*/ 74507 w 1293707"/>
              <a:gd name="connsiteY4" fmla="*/ 0 h 81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3707" h="819573">
                <a:moveTo>
                  <a:pt x="74507" y="0"/>
                </a:moveTo>
                <a:lnTo>
                  <a:pt x="1293707" y="596053"/>
                </a:lnTo>
                <a:lnTo>
                  <a:pt x="1165014" y="819573"/>
                </a:lnTo>
                <a:lnTo>
                  <a:pt x="0" y="209973"/>
                </a:lnTo>
                <a:lnTo>
                  <a:pt x="74507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ad 43"/>
          <p:cNvSpPr/>
          <p:nvPr/>
        </p:nvSpPr>
        <p:spPr>
          <a:xfrm>
            <a:off x="5689907" y="5870078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5" name="Rad 44"/>
          <p:cNvSpPr/>
          <p:nvPr/>
        </p:nvSpPr>
        <p:spPr>
          <a:xfrm>
            <a:off x="5761176" y="5396600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6" name="Freihandform 45"/>
          <p:cNvSpPr/>
          <p:nvPr/>
        </p:nvSpPr>
        <p:spPr>
          <a:xfrm>
            <a:off x="5547360" y="5215467"/>
            <a:ext cx="650240" cy="1056640"/>
          </a:xfrm>
          <a:custGeom>
            <a:avLst/>
            <a:gdLst>
              <a:gd name="connsiteX0" fmla="*/ 0 w 650240"/>
              <a:gd name="connsiteY0" fmla="*/ 1056640 h 1056640"/>
              <a:gd name="connsiteX1" fmla="*/ 13547 w 650240"/>
              <a:gd name="connsiteY1" fmla="*/ 149013 h 1056640"/>
              <a:gd name="connsiteX2" fmla="*/ 562187 w 650240"/>
              <a:gd name="connsiteY2" fmla="*/ 0 h 1056640"/>
              <a:gd name="connsiteX3" fmla="*/ 650240 w 650240"/>
              <a:gd name="connsiteY3" fmla="*/ 182880 h 1056640"/>
              <a:gd name="connsiteX4" fmla="*/ 298027 w 650240"/>
              <a:gd name="connsiteY4" fmla="*/ 386080 h 1056640"/>
              <a:gd name="connsiteX5" fmla="*/ 311573 w 650240"/>
              <a:gd name="connsiteY5" fmla="*/ 1029546 h 1056640"/>
              <a:gd name="connsiteX6" fmla="*/ 0 w 650240"/>
              <a:gd name="connsiteY6" fmla="*/ 1056640 h 10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240" h="1056640">
                <a:moveTo>
                  <a:pt x="0" y="1056640"/>
                </a:moveTo>
                <a:lnTo>
                  <a:pt x="13547" y="149013"/>
                </a:lnTo>
                <a:lnTo>
                  <a:pt x="562187" y="0"/>
                </a:lnTo>
                <a:lnTo>
                  <a:pt x="650240" y="182880"/>
                </a:lnTo>
                <a:lnTo>
                  <a:pt x="298027" y="386080"/>
                </a:lnTo>
                <a:lnTo>
                  <a:pt x="311573" y="1029546"/>
                </a:lnTo>
                <a:lnTo>
                  <a:pt x="0" y="105664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ad 46"/>
          <p:cNvSpPr/>
          <p:nvPr/>
        </p:nvSpPr>
        <p:spPr>
          <a:xfrm>
            <a:off x="4700857" y="233980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8" name="Rad 47"/>
          <p:cNvSpPr/>
          <p:nvPr/>
        </p:nvSpPr>
        <p:spPr>
          <a:xfrm>
            <a:off x="4745239" y="213598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9" name="Freihandform 48"/>
          <p:cNvSpPr/>
          <p:nvPr/>
        </p:nvSpPr>
        <p:spPr>
          <a:xfrm>
            <a:off x="3474720" y="2120053"/>
            <a:ext cx="1483360" cy="1937174"/>
          </a:xfrm>
          <a:custGeom>
            <a:avLst/>
            <a:gdLst>
              <a:gd name="connsiteX0" fmla="*/ 0 w 1483360"/>
              <a:gd name="connsiteY0" fmla="*/ 1747520 h 1937174"/>
              <a:gd name="connsiteX1" fmla="*/ 60960 w 1483360"/>
              <a:gd name="connsiteY1" fmla="*/ 1937174 h 1937174"/>
              <a:gd name="connsiteX2" fmla="*/ 1327573 w 1483360"/>
              <a:gd name="connsiteY2" fmla="*/ 1551094 h 1937174"/>
              <a:gd name="connsiteX3" fmla="*/ 1483360 w 1483360"/>
              <a:gd name="connsiteY3" fmla="*/ 47414 h 1937174"/>
              <a:gd name="connsiteX4" fmla="*/ 1185333 w 1483360"/>
              <a:gd name="connsiteY4" fmla="*/ 0 h 1937174"/>
              <a:gd name="connsiteX5" fmla="*/ 1036320 w 1483360"/>
              <a:gd name="connsiteY5" fmla="*/ 1361440 h 1937174"/>
              <a:gd name="connsiteX6" fmla="*/ 0 w 1483360"/>
              <a:gd name="connsiteY6" fmla="*/ 1747520 h 193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3360" h="1937174">
                <a:moveTo>
                  <a:pt x="0" y="1747520"/>
                </a:moveTo>
                <a:lnTo>
                  <a:pt x="60960" y="1937174"/>
                </a:lnTo>
                <a:lnTo>
                  <a:pt x="1327573" y="1551094"/>
                </a:lnTo>
                <a:lnTo>
                  <a:pt x="1483360" y="47414"/>
                </a:lnTo>
                <a:lnTo>
                  <a:pt x="1185333" y="0"/>
                </a:lnTo>
                <a:lnTo>
                  <a:pt x="1036320" y="1361440"/>
                </a:lnTo>
                <a:lnTo>
                  <a:pt x="0" y="174752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ad 49"/>
          <p:cNvSpPr/>
          <p:nvPr/>
        </p:nvSpPr>
        <p:spPr>
          <a:xfrm>
            <a:off x="4785954" y="411687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1" name="Rad 50"/>
          <p:cNvSpPr/>
          <p:nvPr/>
        </p:nvSpPr>
        <p:spPr>
          <a:xfrm>
            <a:off x="4711973" y="3913053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Rad 51"/>
          <p:cNvSpPr/>
          <p:nvPr/>
        </p:nvSpPr>
        <p:spPr>
          <a:xfrm>
            <a:off x="4317219" y="309604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3" name="Rad 52"/>
          <p:cNvSpPr/>
          <p:nvPr/>
        </p:nvSpPr>
        <p:spPr>
          <a:xfrm>
            <a:off x="4467670" y="212376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4" name="Rad 53"/>
          <p:cNvSpPr/>
          <p:nvPr/>
        </p:nvSpPr>
        <p:spPr>
          <a:xfrm>
            <a:off x="4866258" y="2007858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Rad 54"/>
          <p:cNvSpPr/>
          <p:nvPr/>
        </p:nvSpPr>
        <p:spPr>
          <a:xfrm>
            <a:off x="6375548" y="5078755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6" name="Rad 55"/>
          <p:cNvSpPr/>
          <p:nvPr/>
        </p:nvSpPr>
        <p:spPr>
          <a:xfrm>
            <a:off x="6586286" y="489291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Rad 56"/>
          <p:cNvSpPr/>
          <p:nvPr/>
        </p:nvSpPr>
        <p:spPr>
          <a:xfrm>
            <a:off x="8097903" y="3506053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Rad 57"/>
          <p:cNvSpPr/>
          <p:nvPr/>
        </p:nvSpPr>
        <p:spPr>
          <a:xfrm>
            <a:off x="8207262" y="332377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9" name="Rad 58"/>
          <p:cNvSpPr/>
          <p:nvPr/>
        </p:nvSpPr>
        <p:spPr>
          <a:xfrm>
            <a:off x="6139645" y="5246548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0" name="Rad 59"/>
          <p:cNvSpPr/>
          <p:nvPr/>
        </p:nvSpPr>
        <p:spPr>
          <a:xfrm>
            <a:off x="6227618" y="510941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1" name="Rad 60"/>
          <p:cNvSpPr/>
          <p:nvPr/>
        </p:nvSpPr>
        <p:spPr>
          <a:xfrm>
            <a:off x="4361850" y="3323776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466285" y="1232204"/>
            <a:ext cx="3308021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Zugang für Schweißroboter:</a:t>
            </a:r>
          </a:p>
          <a:p>
            <a:endParaRPr lang="de-DE" sz="1200" dirty="0" smtClean="0"/>
          </a:p>
          <a:p>
            <a:r>
              <a:rPr lang="de-DE" sz="1200" dirty="0" smtClean="0"/>
              <a:t>Alle Zugänge </a:t>
            </a:r>
            <a:r>
              <a:rPr lang="de-DE" sz="1200" dirty="0"/>
              <a:t>vom 2. UG </a:t>
            </a:r>
            <a:r>
              <a:rPr lang="de-DE" sz="1200" dirty="0" smtClean="0"/>
              <a:t>TH </a:t>
            </a:r>
          </a:p>
          <a:p>
            <a:r>
              <a:rPr lang="de-DE" sz="1200" dirty="0" smtClean="0"/>
              <a:t>in der Nähe der zentralen Öffnung.</a:t>
            </a:r>
          </a:p>
          <a:p>
            <a:endParaRPr lang="de-DE" sz="1200" dirty="0" smtClean="0"/>
          </a:p>
          <a:p>
            <a:r>
              <a:rPr lang="de-DE" sz="1200" dirty="0" smtClean="0"/>
              <a:t>VL 3 Zugänge </a:t>
            </a:r>
            <a:r>
              <a:rPr lang="de-DE" sz="1200" dirty="0"/>
              <a:t>für die 5 Rohrstücke notwendig</a:t>
            </a:r>
            <a:endParaRPr lang="de-DE" sz="1200" dirty="0" smtClean="0"/>
          </a:p>
          <a:p>
            <a:r>
              <a:rPr lang="de-DE" sz="1200" dirty="0" smtClean="0"/>
              <a:t>RL 4 Zugänge für die 5 Rohrstücke notwendig</a:t>
            </a:r>
          </a:p>
          <a:p>
            <a:endParaRPr lang="de-DE" sz="1200" dirty="0"/>
          </a:p>
          <a:p>
            <a:endParaRPr lang="de-DE" sz="1200" dirty="0" smtClean="0"/>
          </a:p>
          <a:p>
            <a:r>
              <a:rPr lang="de-DE" sz="1200" dirty="0" smtClean="0"/>
              <a:t>Überprüfung </a:t>
            </a:r>
            <a:r>
              <a:rPr lang="de-DE" sz="1200" dirty="0"/>
              <a:t>max. Bearbeitungsentfernung</a:t>
            </a:r>
          </a:p>
          <a:p>
            <a:r>
              <a:rPr lang="de-DE" sz="1200" dirty="0"/>
              <a:t>zwischen Eintritt und weitester SN</a:t>
            </a:r>
          </a:p>
          <a:p>
            <a:r>
              <a:rPr lang="de-DE" sz="1200" dirty="0"/>
              <a:t>(max. möglich 20 m</a:t>
            </a:r>
            <a:r>
              <a:rPr lang="de-DE" sz="1200" dirty="0" smtClean="0"/>
              <a:t>)</a:t>
            </a:r>
          </a:p>
          <a:p>
            <a:endParaRPr lang="de-DE" sz="1200" dirty="0"/>
          </a:p>
          <a:p>
            <a:r>
              <a:rPr lang="de-DE" sz="1200" dirty="0" smtClean="0"/>
              <a:t>Alle Rohrstücke sind kleiner 20 m,</a:t>
            </a:r>
          </a:p>
          <a:p>
            <a:r>
              <a:rPr lang="de-DE" sz="1200" dirty="0"/>
              <a:t>d</a:t>
            </a:r>
            <a:r>
              <a:rPr lang="de-DE" sz="1200" dirty="0" smtClean="0"/>
              <a:t>amit weiteste SN auch kleiner </a:t>
            </a:r>
          </a:p>
          <a:p>
            <a:r>
              <a:rPr lang="de-DE" sz="1200" dirty="0" smtClean="0"/>
              <a:t>20 m entfernt.</a:t>
            </a:r>
            <a:endParaRPr lang="de-DE" sz="1200" dirty="0"/>
          </a:p>
          <a:p>
            <a:endParaRPr lang="de-DE" sz="1200" dirty="0" smtClean="0"/>
          </a:p>
          <a:p>
            <a:endParaRPr lang="de-DE" sz="1200" dirty="0"/>
          </a:p>
        </p:txBody>
      </p:sp>
      <p:sp>
        <p:nvSpPr>
          <p:cNvPr id="2" name="Textfeld 1"/>
          <p:cNvSpPr txBox="1"/>
          <p:nvPr/>
        </p:nvSpPr>
        <p:spPr>
          <a:xfrm>
            <a:off x="4288286" y="1580016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BR030</a:t>
            </a:r>
            <a:endParaRPr lang="de-DE" sz="1000" dirty="0"/>
          </a:p>
        </p:txBody>
      </p:sp>
      <p:sp>
        <p:nvSpPr>
          <p:cNvPr id="64" name="Textfeld 63"/>
          <p:cNvSpPr txBox="1"/>
          <p:nvPr/>
        </p:nvSpPr>
        <p:spPr>
          <a:xfrm>
            <a:off x="5346852" y="1419377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BR130</a:t>
            </a:r>
            <a:endParaRPr lang="de-DE" sz="1000" dirty="0"/>
          </a:p>
        </p:txBody>
      </p:sp>
      <p:sp>
        <p:nvSpPr>
          <p:cNvPr id="65" name="Textfeld 64"/>
          <p:cNvSpPr txBox="1"/>
          <p:nvPr/>
        </p:nvSpPr>
        <p:spPr>
          <a:xfrm>
            <a:off x="3971130" y="4162586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BR034</a:t>
            </a:r>
            <a:endParaRPr lang="de-DE" sz="1000" dirty="0"/>
          </a:p>
        </p:txBody>
      </p:sp>
      <p:sp>
        <p:nvSpPr>
          <p:cNvPr id="66" name="Textfeld 65"/>
          <p:cNvSpPr txBox="1"/>
          <p:nvPr/>
        </p:nvSpPr>
        <p:spPr>
          <a:xfrm>
            <a:off x="6261243" y="5595963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BR033</a:t>
            </a:r>
            <a:endParaRPr lang="de-DE" sz="1000" dirty="0"/>
          </a:p>
        </p:txBody>
      </p:sp>
      <p:sp>
        <p:nvSpPr>
          <p:cNvPr id="67" name="Textfeld 66"/>
          <p:cNvSpPr txBox="1"/>
          <p:nvPr/>
        </p:nvSpPr>
        <p:spPr>
          <a:xfrm>
            <a:off x="8123002" y="4055482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BR032</a:t>
            </a:r>
            <a:endParaRPr lang="de-DE" sz="1000" dirty="0"/>
          </a:p>
        </p:txBody>
      </p:sp>
      <p:sp>
        <p:nvSpPr>
          <p:cNvPr id="68" name="Textfeld 67"/>
          <p:cNvSpPr txBox="1"/>
          <p:nvPr/>
        </p:nvSpPr>
        <p:spPr>
          <a:xfrm>
            <a:off x="6944992" y="1658274"/>
            <a:ext cx="7649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VL BR031</a:t>
            </a:r>
            <a:endParaRPr lang="de-DE" sz="1000" dirty="0"/>
          </a:p>
        </p:txBody>
      </p:sp>
      <p:sp>
        <p:nvSpPr>
          <p:cNvPr id="69" name="Textfeld 68"/>
          <p:cNvSpPr txBox="1"/>
          <p:nvPr/>
        </p:nvSpPr>
        <p:spPr>
          <a:xfrm>
            <a:off x="7838798" y="2519133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BR131</a:t>
            </a:r>
            <a:endParaRPr lang="de-DE" sz="1000" dirty="0"/>
          </a:p>
        </p:txBody>
      </p:sp>
      <p:sp>
        <p:nvSpPr>
          <p:cNvPr id="70" name="Textfeld 69"/>
          <p:cNvSpPr txBox="1"/>
          <p:nvPr/>
        </p:nvSpPr>
        <p:spPr>
          <a:xfrm>
            <a:off x="7435146" y="4726869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BR132</a:t>
            </a:r>
            <a:endParaRPr lang="de-DE" sz="1000" dirty="0"/>
          </a:p>
        </p:txBody>
      </p:sp>
      <p:sp>
        <p:nvSpPr>
          <p:cNvPr id="71" name="Textfeld 70"/>
          <p:cNvSpPr txBox="1"/>
          <p:nvPr/>
        </p:nvSpPr>
        <p:spPr>
          <a:xfrm>
            <a:off x="5359208" y="5072859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BR133</a:t>
            </a:r>
            <a:endParaRPr lang="de-DE" sz="1000" dirty="0"/>
          </a:p>
        </p:txBody>
      </p:sp>
      <p:sp>
        <p:nvSpPr>
          <p:cNvPr id="72" name="Textfeld 71"/>
          <p:cNvSpPr txBox="1"/>
          <p:nvPr/>
        </p:nvSpPr>
        <p:spPr>
          <a:xfrm>
            <a:off x="3184412" y="3524160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RL BR134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63633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115" y="1285750"/>
            <a:ext cx="5330617" cy="4866972"/>
          </a:xfrm>
          <a:prstGeom prst="rect">
            <a:avLst/>
          </a:prstGeom>
        </p:spPr>
      </p:pic>
      <p:sp>
        <p:nvSpPr>
          <p:cNvPr id="4" name="Rad 3"/>
          <p:cNvSpPr/>
          <p:nvPr/>
        </p:nvSpPr>
        <p:spPr>
          <a:xfrm>
            <a:off x="5078570" y="1405968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Rad 4"/>
          <p:cNvSpPr/>
          <p:nvPr/>
        </p:nvSpPr>
        <p:spPr>
          <a:xfrm>
            <a:off x="448408" y="560960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705" y="5486305"/>
            <a:ext cx="35782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Roboterschweißen (Anzahl 4 von 22)</a:t>
            </a:r>
            <a:endParaRPr lang="de-DE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610227" y="5928033"/>
            <a:ext cx="3398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</a:t>
            </a:r>
            <a:r>
              <a:rPr lang="de-DE" sz="1200" dirty="0"/>
              <a:t>Handschweißen (Anzahl </a:t>
            </a:r>
            <a:r>
              <a:rPr lang="de-DE" sz="1200" dirty="0" smtClean="0"/>
              <a:t>1 von 22)</a:t>
            </a:r>
            <a:endParaRPr lang="de-DE" sz="1200" dirty="0"/>
          </a:p>
          <a:p>
            <a:endParaRPr lang="de-DE" sz="1200" dirty="0"/>
          </a:p>
        </p:txBody>
      </p:sp>
      <p:sp>
        <p:nvSpPr>
          <p:cNvPr id="8" name="Rad 7"/>
          <p:cNvSpPr/>
          <p:nvPr/>
        </p:nvSpPr>
        <p:spPr>
          <a:xfrm>
            <a:off x="446259" y="600857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Rad 8"/>
          <p:cNvSpPr/>
          <p:nvPr/>
        </p:nvSpPr>
        <p:spPr>
          <a:xfrm>
            <a:off x="446259" y="580533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02212" y="6152722"/>
            <a:ext cx="3457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-skaliert und Handschweißen (Anzahl 4 von 22)</a:t>
            </a:r>
            <a:endParaRPr lang="de-DE" sz="1200" dirty="0"/>
          </a:p>
        </p:txBody>
      </p:sp>
      <p:sp>
        <p:nvSpPr>
          <p:cNvPr id="11" name="Rad 10"/>
          <p:cNvSpPr/>
          <p:nvPr/>
        </p:nvSpPr>
        <p:spPr>
          <a:xfrm>
            <a:off x="446259" y="6232259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10227" y="5716418"/>
            <a:ext cx="3722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-skaliert und </a:t>
            </a:r>
            <a:r>
              <a:rPr lang="de-DE" sz="1200" dirty="0"/>
              <a:t>Roboterschweißen (Anzahl </a:t>
            </a:r>
            <a:r>
              <a:rPr lang="de-DE" sz="1200" dirty="0" smtClean="0"/>
              <a:t>13 von 22)</a:t>
            </a:r>
            <a:endParaRPr lang="de-DE" sz="1200" dirty="0"/>
          </a:p>
          <a:p>
            <a:endParaRPr lang="de-DE" sz="1200" dirty="0"/>
          </a:p>
        </p:txBody>
      </p:sp>
      <p:sp>
        <p:nvSpPr>
          <p:cNvPr id="13" name="Rad 12"/>
          <p:cNvSpPr/>
          <p:nvPr/>
        </p:nvSpPr>
        <p:spPr>
          <a:xfrm>
            <a:off x="7641464" y="501570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Rad 13"/>
          <p:cNvSpPr/>
          <p:nvPr/>
        </p:nvSpPr>
        <p:spPr>
          <a:xfrm>
            <a:off x="6439437" y="5835656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Rad 14"/>
          <p:cNvSpPr/>
          <p:nvPr/>
        </p:nvSpPr>
        <p:spPr>
          <a:xfrm>
            <a:off x="4783124" y="1463922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Rad 15"/>
          <p:cNvSpPr/>
          <p:nvPr/>
        </p:nvSpPr>
        <p:spPr>
          <a:xfrm>
            <a:off x="8053589" y="393683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7310907" y="3642599"/>
            <a:ext cx="699752" cy="1386625"/>
          </a:xfrm>
          <a:custGeom>
            <a:avLst/>
            <a:gdLst>
              <a:gd name="connsiteX0" fmla="*/ 0 w 699752"/>
              <a:gd name="connsiteY0" fmla="*/ 1163391 h 1386625"/>
              <a:gd name="connsiteX1" fmla="*/ 64394 w 699752"/>
              <a:gd name="connsiteY1" fmla="*/ 1077532 h 1386625"/>
              <a:gd name="connsiteX2" fmla="*/ 416417 w 699752"/>
              <a:gd name="connsiteY2" fmla="*/ 0 h 1386625"/>
              <a:gd name="connsiteX3" fmla="*/ 699752 w 699752"/>
              <a:gd name="connsiteY3" fmla="*/ 12879 h 1386625"/>
              <a:gd name="connsiteX4" fmla="*/ 330557 w 699752"/>
              <a:gd name="connsiteY4" fmla="*/ 1189149 h 1386625"/>
              <a:gd name="connsiteX5" fmla="*/ 180304 w 699752"/>
              <a:gd name="connsiteY5" fmla="*/ 1386625 h 1386625"/>
              <a:gd name="connsiteX6" fmla="*/ 0 w 699752"/>
              <a:gd name="connsiteY6" fmla="*/ 1163391 h 138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752" h="1386625">
                <a:moveTo>
                  <a:pt x="0" y="1163391"/>
                </a:moveTo>
                <a:lnTo>
                  <a:pt x="64394" y="1077532"/>
                </a:lnTo>
                <a:lnTo>
                  <a:pt x="416417" y="0"/>
                </a:lnTo>
                <a:lnTo>
                  <a:pt x="699752" y="12879"/>
                </a:lnTo>
                <a:lnTo>
                  <a:pt x="330557" y="1189149"/>
                </a:lnTo>
                <a:lnTo>
                  <a:pt x="180304" y="1386625"/>
                </a:lnTo>
                <a:lnTo>
                  <a:pt x="0" y="1163391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Freihandform 21"/>
          <p:cNvSpPr/>
          <p:nvPr/>
        </p:nvSpPr>
        <p:spPr>
          <a:xfrm>
            <a:off x="3822878" y="1511573"/>
            <a:ext cx="1386626" cy="1807336"/>
          </a:xfrm>
          <a:custGeom>
            <a:avLst/>
            <a:gdLst>
              <a:gd name="connsiteX0" fmla="*/ 201769 w 1386626"/>
              <a:gd name="connsiteY0" fmla="*/ 1807336 h 1807336"/>
              <a:gd name="connsiteX1" fmla="*/ 0 w 1386626"/>
              <a:gd name="connsiteY1" fmla="*/ 1738648 h 1807336"/>
              <a:gd name="connsiteX2" fmla="*/ 317679 w 1386626"/>
              <a:gd name="connsiteY2" fmla="*/ 824248 h 1807336"/>
              <a:gd name="connsiteX3" fmla="*/ 1141927 w 1386626"/>
              <a:gd name="connsiteY3" fmla="*/ 223234 h 1807336"/>
              <a:gd name="connsiteX4" fmla="*/ 1068947 w 1386626"/>
              <a:gd name="connsiteY4" fmla="*/ 111617 h 1807336"/>
              <a:gd name="connsiteX5" fmla="*/ 1202028 w 1386626"/>
              <a:gd name="connsiteY5" fmla="*/ 0 h 1807336"/>
              <a:gd name="connsiteX6" fmla="*/ 1386626 w 1386626"/>
              <a:gd name="connsiteY6" fmla="*/ 266164 h 1807336"/>
              <a:gd name="connsiteX7" fmla="*/ 472226 w 1386626"/>
              <a:gd name="connsiteY7" fmla="*/ 922986 h 1807336"/>
              <a:gd name="connsiteX8" fmla="*/ 201769 w 1386626"/>
              <a:gd name="connsiteY8" fmla="*/ 1807336 h 180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6626" h="1807336">
                <a:moveTo>
                  <a:pt x="201769" y="1807336"/>
                </a:moveTo>
                <a:lnTo>
                  <a:pt x="0" y="1738648"/>
                </a:lnTo>
                <a:lnTo>
                  <a:pt x="317679" y="824248"/>
                </a:lnTo>
                <a:lnTo>
                  <a:pt x="1141927" y="223234"/>
                </a:lnTo>
                <a:lnTo>
                  <a:pt x="1068947" y="111617"/>
                </a:lnTo>
                <a:lnTo>
                  <a:pt x="1202028" y="0"/>
                </a:lnTo>
                <a:lnTo>
                  <a:pt x="1386626" y="266164"/>
                </a:lnTo>
                <a:lnTo>
                  <a:pt x="472226" y="922986"/>
                </a:lnTo>
                <a:lnTo>
                  <a:pt x="201769" y="1807336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/>
          <p:cNvSpPr/>
          <p:nvPr/>
        </p:nvSpPr>
        <p:spPr>
          <a:xfrm>
            <a:off x="6375042" y="3908762"/>
            <a:ext cx="1871729" cy="2129307"/>
          </a:xfrm>
          <a:custGeom>
            <a:avLst/>
            <a:gdLst>
              <a:gd name="connsiteX0" fmla="*/ 1678546 w 1871729"/>
              <a:gd name="connsiteY0" fmla="*/ 0 h 2129307"/>
              <a:gd name="connsiteX1" fmla="*/ 1871729 w 1871729"/>
              <a:gd name="connsiteY1" fmla="*/ 64394 h 2129307"/>
              <a:gd name="connsiteX2" fmla="*/ 1506828 w 1871729"/>
              <a:gd name="connsiteY2" fmla="*/ 1197735 h 2129307"/>
              <a:gd name="connsiteX3" fmla="*/ 244698 w 1871729"/>
              <a:gd name="connsiteY3" fmla="*/ 2129307 h 2129307"/>
              <a:gd name="connsiteX4" fmla="*/ 0 w 1871729"/>
              <a:gd name="connsiteY4" fmla="*/ 2125014 h 2129307"/>
              <a:gd name="connsiteX5" fmla="*/ 4293 w 1871729"/>
              <a:gd name="connsiteY5" fmla="*/ 1863144 h 2129307"/>
              <a:gd name="connsiteX6" fmla="*/ 193183 w 1871729"/>
              <a:gd name="connsiteY6" fmla="*/ 1854558 h 2129307"/>
              <a:gd name="connsiteX7" fmla="*/ 1292180 w 1871729"/>
              <a:gd name="connsiteY7" fmla="*/ 1030310 h 2129307"/>
              <a:gd name="connsiteX8" fmla="*/ 1678546 w 1871729"/>
              <a:gd name="connsiteY8" fmla="*/ 0 h 2129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1729" h="2129307">
                <a:moveTo>
                  <a:pt x="1678546" y="0"/>
                </a:moveTo>
                <a:lnTo>
                  <a:pt x="1871729" y="64394"/>
                </a:lnTo>
                <a:lnTo>
                  <a:pt x="1506828" y="1197735"/>
                </a:lnTo>
                <a:lnTo>
                  <a:pt x="244698" y="2129307"/>
                </a:lnTo>
                <a:lnTo>
                  <a:pt x="0" y="2125014"/>
                </a:lnTo>
                <a:lnTo>
                  <a:pt x="4293" y="1863144"/>
                </a:lnTo>
                <a:lnTo>
                  <a:pt x="193183" y="1854558"/>
                </a:lnTo>
                <a:lnTo>
                  <a:pt x="1292180" y="1030310"/>
                </a:lnTo>
                <a:lnTo>
                  <a:pt x="1678546" y="0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ihandform 23"/>
          <p:cNvSpPr/>
          <p:nvPr/>
        </p:nvSpPr>
        <p:spPr>
          <a:xfrm>
            <a:off x="4516191" y="1285765"/>
            <a:ext cx="1056068" cy="1189149"/>
          </a:xfrm>
          <a:custGeom>
            <a:avLst/>
            <a:gdLst>
              <a:gd name="connsiteX0" fmla="*/ 704045 w 1056068"/>
              <a:gd name="connsiteY0" fmla="*/ 1180563 h 1189149"/>
              <a:gd name="connsiteX1" fmla="*/ 1056068 w 1056068"/>
              <a:gd name="connsiteY1" fmla="*/ 1189149 h 1189149"/>
              <a:gd name="connsiteX2" fmla="*/ 1017431 w 1056068"/>
              <a:gd name="connsiteY2" fmla="*/ 0 h 1189149"/>
              <a:gd name="connsiteX3" fmla="*/ 274749 w 1056068"/>
              <a:gd name="connsiteY3" fmla="*/ 34343 h 1189149"/>
              <a:gd name="connsiteX4" fmla="*/ 0 w 1056068"/>
              <a:gd name="connsiteY4" fmla="*/ 261870 h 1189149"/>
              <a:gd name="connsiteX5" fmla="*/ 201769 w 1056068"/>
              <a:gd name="connsiteY5" fmla="*/ 502276 h 1189149"/>
              <a:gd name="connsiteX6" fmla="*/ 523741 w 1056068"/>
              <a:gd name="connsiteY6" fmla="*/ 352022 h 1189149"/>
              <a:gd name="connsiteX7" fmla="*/ 678288 w 1056068"/>
              <a:gd name="connsiteY7" fmla="*/ 356315 h 1189149"/>
              <a:gd name="connsiteX8" fmla="*/ 704045 w 1056068"/>
              <a:gd name="connsiteY8" fmla="*/ 1180563 h 118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6068" h="1189149">
                <a:moveTo>
                  <a:pt x="704045" y="1180563"/>
                </a:moveTo>
                <a:lnTo>
                  <a:pt x="1056068" y="1189149"/>
                </a:lnTo>
                <a:lnTo>
                  <a:pt x="1017431" y="0"/>
                </a:lnTo>
                <a:lnTo>
                  <a:pt x="274749" y="34343"/>
                </a:lnTo>
                <a:lnTo>
                  <a:pt x="0" y="261870"/>
                </a:lnTo>
                <a:lnTo>
                  <a:pt x="201769" y="502276"/>
                </a:lnTo>
                <a:lnTo>
                  <a:pt x="523741" y="352022"/>
                </a:lnTo>
                <a:lnTo>
                  <a:pt x="678288" y="356315"/>
                </a:lnTo>
                <a:lnTo>
                  <a:pt x="704045" y="118056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ad 25"/>
          <p:cNvSpPr/>
          <p:nvPr/>
        </p:nvSpPr>
        <p:spPr>
          <a:xfrm>
            <a:off x="8141593" y="3522391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Rad 26"/>
          <p:cNvSpPr/>
          <p:nvPr/>
        </p:nvSpPr>
        <p:spPr>
          <a:xfrm>
            <a:off x="7484772" y="1989270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Rad 27"/>
          <p:cNvSpPr/>
          <p:nvPr/>
        </p:nvSpPr>
        <p:spPr>
          <a:xfrm>
            <a:off x="7728837" y="2215184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Rad 28"/>
          <p:cNvSpPr/>
          <p:nvPr/>
        </p:nvSpPr>
        <p:spPr>
          <a:xfrm>
            <a:off x="3803560" y="3289891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Rad 29"/>
          <p:cNvSpPr/>
          <p:nvPr/>
        </p:nvSpPr>
        <p:spPr>
          <a:xfrm>
            <a:off x="6076830" y="1608635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ad 30"/>
          <p:cNvSpPr/>
          <p:nvPr/>
        </p:nvSpPr>
        <p:spPr>
          <a:xfrm>
            <a:off x="7542727" y="2705390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3" name="Rad 32"/>
          <p:cNvSpPr/>
          <p:nvPr/>
        </p:nvSpPr>
        <p:spPr>
          <a:xfrm>
            <a:off x="6497392" y="1710227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Rad 33"/>
          <p:cNvSpPr/>
          <p:nvPr/>
        </p:nvSpPr>
        <p:spPr>
          <a:xfrm>
            <a:off x="6497392" y="5459315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Rad 34"/>
          <p:cNvSpPr/>
          <p:nvPr/>
        </p:nvSpPr>
        <p:spPr>
          <a:xfrm>
            <a:off x="4192691" y="4798200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Rad 35"/>
          <p:cNvSpPr/>
          <p:nvPr/>
        </p:nvSpPr>
        <p:spPr>
          <a:xfrm>
            <a:off x="3752663" y="4751773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Rad 37"/>
          <p:cNvSpPr/>
          <p:nvPr/>
        </p:nvSpPr>
        <p:spPr>
          <a:xfrm>
            <a:off x="3803560" y="2254621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9" name="Rad 38"/>
          <p:cNvSpPr/>
          <p:nvPr/>
        </p:nvSpPr>
        <p:spPr>
          <a:xfrm>
            <a:off x="5078570" y="5498752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Rad 39"/>
          <p:cNvSpPr/>
          <p:nvPr/>
        </p:nvSpPr>
        <p:spPr>
          <a:xfrm>
            <a:off x="4986270" y="5820099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ad 41"/>
          <p:cNvSpPr/>
          <p:nvPr/>
        </p:nvSpPr>
        <p:spPr>
          <a:xfrm>
            <a:off x="7194996" y="4971269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4" name="Rad 43"/>
          <p:cNvSpPr/>
          <p:nvPr/>
        </p:nvSpPr>
        <p:spPr>
          <a:xfrm>
            <a:off x="3723803" y="3503874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5" name="Rad 44"/>
          <p:cNvSpPr/>
          <p:nvPr/>
        </p:nvSpPr>
        <p:spPr>
          <a:xfrm>
            <a:off x="3437704" y="3470633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6" name="Rad 45"/>
          <p:cNvSpPr/>
          <p:nvPr/>
        </p:nvSpPr>
        <p:spPr>
          <a:xfrm>
            <a:off x="7783133" y="3490183"/>
            <a:ext cx="115910" cy="115909"/>
          </a:xfrm>
          <a:prstGeom prst="donut">
            <a:avLst/>
          </a:prstGeom>
          <a:solidFill>
            <a:srgbClr val="FFC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2947734" y="615332"/>
            <a:ext cx="2913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Wand Ringleitung VL, RL</a:t>
            </a:r>
            <a:endParaRPr lang="de-DE" sz="1600" dirty="0"/>
          </a:p>
        </p:txBody>
      </p:sp>
      <p:cxnSp>
        <p:nvCxnSpPr>
          <p:cNvPr id="54" name="Gerader Verbinder 53"/>
          <p:cNvCxnSpPr/>
          <p:nvPr/>
        </p:nvCxnSpPr>
        <p:spPr>
          <a:xfrm>
            <a:off x="452657" y="4921876"/>
            <a:ext cx="1495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/>
          <p:cNvCxnSpPr/>
          <p:nvPr/>
        </p:nvCxnSpPr>
        <p:spPr>
          <a:xfrm>
            <a:off x="452656" y="5082217"/>
            <a:ext cx="1495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619486" y="4940256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&lt; DN200</a:t>
            </a:r>
            <a:endParaRPr lang="de-DE" sz="1200" dirty="0"/>
          </a:p>
        </p:txBody>
      </p:sp>
      <p:sp>
        <p:nvSpPr>
          <p:cNvPr id="57" name="Textfeld 56"/>
          <p:cNvSpPr txBox="1"/>
          <p:nvPr/>
        </p:nvSpPr>
        <p:spPr>
          <a:xfrm>
            <a:off x="615432" y="4754339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&gt; DN200</a:t>
            </a:r>
            <a:endParaRPr lang="de-DE" sz="1200" dirty="0"/>
          </a:p>
        </p:txBody>
      </p:sp>
      <p:sp>
        <p:nvSpPr>
          <p:cNvPr id="2" name="Freihandform 1"/>
          <p:cNvSpPr/>
          <p:nvPr/>
        </p:nvSpPr>
        <p:spPr>
          <a:xfrm>
            <a:off x="377780" y="5344732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Textfeld 52"/>
          <p:cNvSpPr txBox="1"/>
          <p:nvPr/>
        </p:nvSpPr>
        <p:spPr>
          <a:xfrm>
            <a:off x="611705" y="5269949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</a:t>
            </a:r>
            <a:endParaRPr lang="de-DE" sz="1200" dirty="0"/>
          </a:p>
        </p:txBody>
      </p:sp>
      <p:sp>
        <p:nvSpPr>
          <p:cNvPr id="47" name="Textfeld 46"/>
          <p:cNvSpPr txBox="1"/>
          <p:nvPr/>
        </p:nvSpPr>
        <p:spPr>
          <a:xfrm>
            <a:off x="330092" y="1038724"/>
            <a:ext cx="304602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Zugang für Schweißroboter:</a:t>
            </a:r>
          </a:p>
          <a:p>
            <a:endParaRPr lang="de-DE" sz="600" dirty="0" smtClean="0"/>
          </a:p>
          <a:p>
            <a:r>
              <a:rPr lang="de-DE" sz="1200" dirty="0" smtClean="0"/>
              <a:t>Jeweils für VL und RL vom 2. UG TH, </a:t>
            </a:r>
          </a:p>
          <a:p>
            <a:r>
              <a:rPr lang="de-DE" sz="1200" dirty="0" smtClean="0"/>
              <a:t>direkt unterhalb der zentralen Öffnung </a:t>
            </a:r>
          </a:p>
          <a:p>
            <a:r>
              <a:rPr lang="de-DE" sz="1200" dirty="0"/>
              <a:t>durch Heraustrennen </a:t>
            </a:r>
            <a:r>
              <a:rPr lang="de-DE" sz="1200" dirty="0" smtClean="0"/>
              <a:t>jeweils </a:t>
            </a:r>
          </a:p>
          <a:p>
            <a:r>
              <a:rPr lang="de-DE" sz="1200" dirty="0" smtClean="0"/>
              <a:t>eines Rohrsegments.</a:t>
            </a:r>
          </a:p>
          <a:p>
            <a:endParaRPr lang="de-DE" sz="1200" dirty="0"/>
          </a:p>
          <a:p>
            <a:r>
              <a:rPr lang="de-DE" sz="1400" dirty="0"/>
              <a:t>Zugang für Schleifroboter:</a:t>
            </a:r>
          </a:p>
          <a:p>
            <a:endParaRPr lang="de-DE" sz="600" dirty="0" smtClean="0"/>
          </a:p>
          <a:p>
            <a:r>
              <a:rPr lang="de-DE" sz="1200" dirty="0"/>
              <a:t>Jeweils die letzten </a:t>
            </a:r>
            <a:r>
              <a:rPr lang="de-DE" sz="1200" dirty="0" smtClean="0"/>
              <a:t>Modulabgänge DN125.</a:t>
            </a:r>
          </a:p>
          <a:p>
            <a:r>
              <a:rPr lang="de-DE" sz="1200" dirty="0" smtClean="0"/>
              <a:t>Achtung</a:t>
            </a:r>
            <a:r>
              <a:rPr lang="de-DE" sz="1200" dirty="0"/>
              <a:t>: I</a:t>
            </a:r>
            <a:r>
              <a:rPr lang="de-DE" sz="1200" dirty="0" smtClean="0"/>
              <a:t>m </a:t>
            </a:r>
            <a:r>
              <a:rPr lang="de-DE" sz="1200" dirty="0"/>
              <a:t>VL </a:t>
            </a:r>
            <a:r>
              <a:rPr lang="de-DE" sz="1200" dirty="0" smtClean="0"/>
              <a:t>Temperatursensor mit </a:t>
            </a:r>
          </a:p>
          <a:p>
            <a:r>
              <a:rPr lang="de-DE" sz="1200" dirty="0" smtClean="0"/>
              <a:t>Einschweißhülse. Herstellen einer neuen </a:t>
            </a:r>
          </a:p>
          <a:p>
            <a:r>
              <a:rPr lang="de-DE" sz="1200" dirty="0" smtClean="0"/>
              <a:t>vorgelagerten Trennstelle </a:t>
            </a:r>
          </a:p>
          <a:p>
            <a:r>
              <a:rPr lang="de-DE" sz="1200" dirty="0" smtClean="0"/>
              <a:t>(Flanschverbindung) notwendig.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9588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6" y="1591878"/>
            <a:ext cx="6396198" cy="4797149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Wand_RL_BR009_zu_Ringleitung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13249"/>
            <a:ext cx="57392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Wand Rücklauf </a:t>
            </a:r>
            <a:r>
              <a:rPr lang="de-DE" sz="1300" dirty="0"/>
              <a:t>vom 2. UG </a:t>
            </a:r>
            <a:r>
              <a:rPr lang="de-DE" sz="1300" dirty="0" smtClean="0"/>
              <a:t>TH,</a:t>
            </a:r>
          </a:p>
          <a:p>
            <a:r>
              <a:rPr lang="de-DE" sz="1300" dirty="0" smtClean="0"/>
              <a:t>unterhalb </a:t>
            </a:r>
            <a:r>
              <a:rPr lang="de-DE" sz="1300" dirty="0"/>
              <a:t>der zentralen Öffnung </a:t>
            </a:r>
            <a:r>
              <a:rPr lang="de-DE" sz="1300" dirty="0" smtClean="0"/>
              <a:t>durch Heraustrennen eines Rohrsegments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57306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6" y="2439440"/>
            <a:ext cx="7416812" cy="3750207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Wand_RL_BR009_zu_Ringleitung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2" cy="1988836"/>
          </a:xfrm>
          <a:prstGeom prst="rect">
            <a:avLst/>
          </a:prstGeom>
        </p:spPr>
      </p:pic>
      <p:cxnSp>
        <p:nvCxnSpPr>
          <p:cNvPr id="8" name="Gerade Verbindung mit Pfeil 7"/>
          <p:cNvCxnSpPr>
            <a:stCxn id="12" idx="0"/>
          </p:cNvCxnSpPr>
          <p:nvPr/>
        </p:nvCxnSpPr>
        <p:spPr>
          <a:xfrm flipV="1">
            <a:off x="3959933" y="4653136"/>
            <a:ext cx="180020" cy="8640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3491881" y="5517232"/>
            <a:ext cx="93610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BR009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08762" y="1105564"/>
            <a:ext cx="395813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Wand Rücklauf</a:t>
            </a:r>
          </a:p>
          <a:p>
            <a:endParaRPr lang="de-DE" sz="1300" dirty="0" smtClean="0"/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9" name="Gerade Verbindung mit Pfeil 8"/>
          <p:cNvCxnSpPr/>
          <p:nvPr/>
        </p:nvCxnSpPr>
        <p:spPr>
          <a:xfrm>
            <a:off x="2718486" y="1998116"/>
            <a:ext cx="1573428" cy="2549170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6741705" y="2769921"/>
            <a:ext cx="738253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BR009</a:t>
            </a:r>
          </a:p>
        </p:txBody>
      </p:sp>
    </p:spTree>
    <p:extLst>
      <p:ext uri="{BB962C8B-B14F-4D97-AF65-F5344CB8AC3E}">
        <p14:creationId xmlns:p14="http://schemas.microsoft.com/office/powerpoint/2010/main" val="147408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7" y="2439440"/>
            <a:ext cx="7416810" cy="3750207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Wand_RL_BR009_zu_Ringleitung_offen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2" cy="198883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491880" y="5517232"/>
            <a:ext cx="1954381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Segment entfernt</a:t>
            </a:r>
            <a:endParaRPr lang="de-DE" dirty="0"/>
          </a:p>
        </p:txBody>
      </p:sp>
      <p:cxnSp>
        <p:nvCxnSpPr>
          <p:cNvPr id="8" name="Gerade Verbindung mit Pfeil 7"/>
          <p:cNvCxnSpPr>
            <a:stCxn id="7" idx="0"/>
          </p:cNvCxnSpPr>
          <p:nvPr/>
        </p:nvCxnSpPr>
        <p:spPr>
          <a:xfrm flipH="1" flipV="1">
            <a:off x="3707905" y="4581128"/>
            <a:ext cx="761166" cy="9361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>
            <a:stCxn id="7" idx="0"/>
          </p:cNvCxnSpPr>
          <p:nvPr/>
        </p:nvCxnSpPr>
        <p:spPr>
          <a:xfrm flipV="1">
            <a:off x="4469071" y="5013176"/>
            <a:ext cx="1039033" cy="504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508762" y="1105564"/>
            <a:ext cx="395813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Wand Rücklauf</a:t>
            </a:r>
          </a:p>
          <a:p>
            <a:endParaRPr lang="de-DE" sz="1300" dirty="0" smtClean="0"/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3361038" y="2302117"/>
            <a:ext cx="1105859" cy="2360499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 flipV="1">
            <a:off x="3769071" y="4481103"/>
            <a:ext cx="1902600" cy="525069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2882862" y="2055896"/>
            <a:ext cx="11952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lichtes </a:t>
            </a:r>
            <a:r>
              <a:rPr lang="de-DE" sz="1000" dirty="0" smtClean="0"/>
              <a:t>Maß 1,8 m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741705" y="2769921"/>
            <a:ext cx="738253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300" dirty="0">
                <a:solidFill>
                  <a:schemeClr val="tx1"/>
                </a:solidFill>
                <a:latin typeface="Arial" charset="0"/>
              </a:rPr>
              <a:t>BR009</a:t>
            </a:r>
          </a:p>
        </p:txBody>
      </p:sp>
    </p:spTree>
    <p:extLst>
      <p:ext uri="{BB962C8B-B14F-4D97-AF65-F5344CB8AC3E}">
        <p14:creationId xmlns:p14="http://schemas.microsoft.com/office/powerpoint/2010/main" val="436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178258" y="625381"/>
            <a:ext cx="2508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Target Ausheizen RL</a:t>
            </a:r>
            <a:endParaRPr lang="de-DE" sz="16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59" y="1061902"/>
            <a:ext cx="6818807" cy="454040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940415" y="3666187"/>
            <a:ext cx="268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rgbClr val="FF0000"/>
                </a:solidFill>
              </a:rPr>
              <a:t>Darstellung ohne Oberflächenfehler</a:t>
            </a:r>
          </a:p>
          <a:p>
            <a:r>
              <a:rPr lang="de-DE" sz="1200" dirty="0" smtClean="0">
                <a:solidFill>
                  <a:srgbClr val="FF0000"/>
                </a:solidFill>
              </a:rPr>
              <a:t>(z.B. Anlauffarben)</a:t>
            </a:r>
            <a:endParaRPr lang="de-DE" sz="1200" dirty="0">
              <a:solidFill>
                <a:srgbClr val="FF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116169" y="1257837"/>
            <a:ext cx="18742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Nachschweißen</a:t>
            </a:r>
            <a:endParaRPr lang="de-DE" sz="1100" dirty="0"/>
          </a:p>
        </p:txBody>
      </p:sp>
      <p:sp>
        <p:nvSpPr>
          <p:cNvPr id="8" name="Textfeld 7"/>
          <p:cNvSpPr txBox="1"/>
          <p:nvPr/>
        </p:nvSpPr>
        <p:spPr>
          <a:xfrm>
            <a:off x="4432480" y="1257837"/>
            <a:ext cx="2537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Schleifen und begutachten</a:t>
            </a:r>
            <a:endParaRPr lang="de-DE" sz="1100" dirty="0"/>
          </a:p>
        </p:txBody>
      </p:sp>
      <p:sp>
        <p:nvSpPr>
          <p:cNvPr id="9" name="Textfeld 8"/>
          <p:cNvSpPr txBox="1"/>
          <p:nvPr/>
        </p:nvSpPr>
        <p:spPr>
          <a:xfrm>
            <a:off x="3302354" y="1257837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I.O.</a:t>
            </a:r>
            <a:endParaRPr lang="de-DE" sz="1100" dirty="0"/>
          </a:p>
        </p:txBody>
      </p:sp>
      <p:sp>
        <p:nvSpPr>
          <p:cNvPr id="11" name="Freihandform 10"/>
          <p:cNvSpPr/>
          <p:nvPr/>
        </p:nvSpPr>
        <p:spPr>
          <a:xfrm>
            <a:off x="1004552" y="2037751"/>
            <a:ext cx="5503572" cy="1499646"/>
          </a:xfrm>
          <a:custGeom>
            <a:avLst/>
            <a:gdLst>
              <a:gd name="connsiteX0" fmla="*/ 485104 w 5503572"/>
              <a:gd name="connsiteY0" fmla="*/ 1345100 h 1499646"/>
              <a:gd name="connsiteX1" fmla="*/ 485104 w 5503572"/>
              <a:gd name="connsiteY1" fmla="*/ 1345100 h 1499646"/>
              <a:gd name="connsiteX2" fmla="*/ 386366 w 5503572"/>
              <a:gd name="connsiteY2" fmla="*/ 1353686 h 1499646"/>
              <a:gd name="connsiteX3" fmla="*/ 369194 w 5503572"/>
              <a:gd name="connsiteY3" fmla="*/ 1357979 h 1499646"/>
              <a:gd name="connsiteX4" fmla="*/ 193183 w 5503572"/>
              <a:gd name="connsiteY4" fmla="*/ 1353686 h 1499646"/>
              <a:gd name="connsiteX5" fmla="*/ 167425 w 5503572"/>
              <a:gd name="connsiteY5" fmla="*/ 1340807 h 1499646"/>
              <a:gd name="connsiteX6" fmla="*/ 141668 w 5503572"/>
              <a:gd name="connsiteY6" fmla="*/ 1332221 h 1499646"/>
              <a:gd name="connsiteX7" fmla="*/ 128789 w 5503572"/>
              <a:gd name="connsiteY7" fmla="*/ 1327928 h 1499646"/>
              <a:gd name="connsiteX8" fmla="*/ 115910 w 5503572"/>
              <a:gd name="connsiteY8" fmla="*/ 1319342 h 1499646"/>
              <a:gd name="connsiteX9" fmla="*/ 103031 w 5503572"/>
              <a:gd name="connsiteY9" fmla="*/ 1306463 h 1499646"/>
              <a:gd name="connsiteX10" fmla="*/ 85859 w 5503572"/>
              <a:gd name="connsiteY10" fmla="*/ 1302170 h 1499646"/>
              <a:gd name="connsiteX11" fmla="*/ 72980 w 5503572"/>
              <a:gd name="connsiteY11" fmla="*/ 1289291 h 1499646"/>
              <a:gd name="connsiteX12" fmla="*/ 60102 w 5503572"/>
              <a:gd name="connsiteY12" fmla="*/ 1280705 h 1499646"/>
              <a:gd name="connsiteX13" fmla="*/ 42930 w 5503572"/>
              <a:gd name="connsiteY13" fmla="*/ 1267826 h 1499646"/>
              <a:gd name="connsiteX14" fmla="*/ 30051 w 5503572"/>
              <a:gd name="connsiteY14" fmla="*/ 1254948 h 1499646"/>
              <a:gd name="connsiteX15" fmla="*/ 12879 w 5503572"/>
              <a:gd name="connsiteY15" fmla="*/ 1207725 h 1499646"/>
              <a:gd name="connsiteX16" fmla="*/ 8586 w 5503572"/>
              <a:gd name="connsiteY16" fmla="*/ 1186260 h 1499646"/>
              <a:gd name="connsiteX17" fmla="*/ 0 w 5503572"/>
              <a:gd name="connsiteY17" fmla="*/ 1126159 h 1499646"/>
              <a:gd name="connsiteX18" fmla="*/ 4293 w 5503572"/>
              <a:gd name="connsiteY18" fmla="*/ 1005956 h 1499646"/>
              <a:gd name="connsiteX19" fmla="*/ 30051 w 5503572"/>
              <a:gd name="connsiteY19" fmla="*/ 975905 h 1499646"/>
              <a:gd name="connsiteX20" fmla="*/ 42930 w 5503572"/>
              <a:gd name="connsiteY20" fmla="*/ 950148 h 1499646"/>
              <a:gd name="connsiteX21" fmla="*/ 103031 w 5503572"/>
              <a:gd name="connsiteY21" fmla="*/ 898632 h 1499646"/>
              <a:gd name="connsiteX22" fmla="*/ 154547 w 5503572"/>
              <a:gd name="connsiteY22" fmla="*/ 864288 h 1499646"/>
              <a:gd name="connsiteX23" fmla="*/ 171718 w 5503572"/>
              <a:gd name="connsiteY23" fmla="*/ 847117 h 1499646"/>
              <a:gd name="connsiteX24" fmla="*/ 193183 w 5503572"/>
              <a:gd name="connsiteY24" fmla="*/ 838531 h 1499646"/>
              <a:gd name="connsiteX25" fmla="*/ 223234 w 5503572"/>
              <a:gd name="connsiteY25" fmla="*/ 821359 h 1499646"/>
              <a:gd name="connsiteX26" fmla="*/ 240406 w 5503572"/>
              <a:gd name="connsiteY26" fmla="*/ 812773 h 1499646"/>
              <a:gd name="connsiteX27" fmla="*/ 274749 w 5503572"/>
              <a:gd name="connsiteY27" fmla="*/ 791308 h 1499646"/>
              <a:gd name="connsiteX28" fmla="*/ 291921 w 5503572"/>
              <a:gd name="connsiteY28" fmla="*/ 778429 h 1499646"/>
              <a:gd name="connsiteX29" fmla="*/ 309093 w 5503572"/>
              <a:gd name="connsiteY29" fmla="*/ 769843 h 1499646"/>
              <a:gd name="connsiteX30" fmla="*/ 356316 w 5503572"/>
              <a:gd name="connsiteY30" fmla="*/ 739793 h 1499646"/>
              <a:gd name="connsiteX31" fmla="*/ 382073 w 5503572"/>
              <a:gd name="connsiteY31" fmla="*/ 731207 h 1499646"/>
              <a:gd name="connsiteX32" fmla="*/ 420710 w 5503572"/>
              <a:gd name="connsiteY32" fmla="*/ 692570 h 1499646"/>
              <a:gd name="connsiteX33" fmla="*/ 433589 w 5503572"/>
              <a:gd name="connsiteY33" fmla="*/ 688277 h 1499646"/>
              <a:gd name="connsiteX34" fmla="*/ 446468 w 5503572"/>
              <a:gd name="connsiteY34" fmla="*/ 679691 h 1499646"/>
              <a:gd name="connsiteX35" fmla="*/ 480811 w 5503572"/>
              <a:gd name="connsiteY35" fmla="*/ 645348 h 1499646"/>
              <a:gd name="connsiteX36" fmla="*/ 497983 w 5503572"/>
              <a:gd name="connsiteY36" fmla="*/ 628176 h 1499646"/>
              <a:gd name="connsiteX37" fmla="*/ 515155 w 5503572"/>
              <a:gd name="connsiteY37" fmla="*/ 615297 h 1499646"/>
              <a:gd name="connsiteX38" fmla="*/ 523741 w 5503572"/>
              <a:gd name="connsiteY38" fmla="*/ 602418 h 1499646"/>
              <a:gd name="connsiteX39" fmla="*/ 562378 w 5503572"/>
              <a:gd name="connsiteY39" fmla="*/ 572367 h 1499646"/>
              <a:gd name="connsiteX40" fmla="*/ 605307 w 5503572"/>
              <a:gd name="connsiteY40" fmla="*/ 516559 h 1499646"/>
              <a:gd name="connsiteX41" fmla="*/ 613893 w 5503572"/>
              <a:gd name="connsiteY41" fmla="*/ 495094 h 1499646"/>
              <a:gd name="connsiteX42" fmla="*/ 639651 w 5503572"/>
              <a:gd name="connsiteY42" fmla="*/ 486508 h 1499646"/>
              <a:gd name="connsiteX43" fmla="*/ 652530 w 5503572"/>
              <a:gd name="connsiteY43" fmla="*/ 477922 h 1499646"/>
              <a:gd name="connsiteX44" fmla="*/ 815662 w 5503572"/>
              <a:gd name="connsiteY44" fmla="*/ 465043 h 1499646"/>
              <a:gd name="connsiteX45" fmla="*/ 862885 w 5503572"/>
              <a:gd name="connsiteY45" fmla="*/ 443579 h 1499646"/>
              <a:gd name="connsiteX46" fmla="*/ 957330 w 5503572"/>
              <a:gd name="connsiteY46" fmla="*/ 396356 h 1499646"/>
              <a:gd name="connsiteX47" fmla="*/ 970209 w 5503572"/>
              <a:gd name="connsiteY47" fmla="*/ 392063 h 1499646"/>
              <a:gd name="connsiteX48" fmla="*/ 1000259 w 5503572"/>
              <a:gd name="connsiteY48" fmla="*/ 387770 h 1499646"/>
              <a:gd name="connsiteX49" fmla="*/ 1060361 w 5503572"/>
              <a:gd name="connsiteY49" fmla="*/ 353426 h 1499646"/>
              <a:gd name="connsiteX50" fmla="*/ 1073240 w 5503572"/>
              <a:gd name="connsiteY50" fmla="*/ 344841 h 1499646"/>
              <a:gd name="connsiteX51" fmla="*/ 1167685 w 5503572"/>
              <a:gd name="connsiteY51" fmla="*/ 301911 h 1499646"/>
              <a:gd name="connsiteX52" fmla="*/ 1184856 w 5503572"/>
              <a:gd name="connsiteY52" fmla="*/ 293325 h 1499646"/>
              <a:gd name="connsiteX53" fmla="*/ 1210614 w 5503572"/>
              <a:gd name="connsiteY53" fmla="*/ 284739 h 1499646"/>
              <a:gd name="connsiteX54" fmla="*/ 1270716 w 5503572"/>
              <a:gd name="connsiteY54" fmla="*/ 254688 h 1499646"/>
              <a:gd name="connsiteX55" fmla="*/ 1296473 w 5503572"/>
              <a:gd name="connsiteY55" fmla="*/ 241810 h 1499646"/>
              <a:gd name="connsiteX56" fmla="*/ 1309352 w 5503572"/>
              <a:gd name="connsiteY56" fmla="*/ 233224 h 1499646"/>
              <a:gd name="connsiteX57" fmla="*/ 1365161 w 5503572"/>
              <a:gd name="connsiteY57" fmla="*/ 216052 h 1499646"/>
              <a:gd name="connsiteX58" fmla="*/ 1399504 w 5503572"/>
              <a:gd name="connsiteY58" fmla="*/ 203173 h 1499646"/>
              <a:gd name="connsiteX59" fmla="*/ 1416676 w 5503572"/>
              <a:gd name="connsiteY59" fmla="*/ 198880 h 1499646"/>
              <a:gd name="connsiteX60" fmla="*/ 1459606 w 5503572"/>
              <a:gd name="connsiteY60" fmla="*/ 181708 h 1499646"/>
              <a:gd name="connsiteX61" fmla="*/ 1579809 w 5503572"/>
              <a:gd name="connsiteY61" fmla="*/ 151657 h 1499646"/>
              <a:gd name="connsiteX62" fmla="*/ 1639910 w 5503572"/>
              <a:gd name="connsiteY62" fmla="*/ 130193 h 1499646"/>
              <a:gd name="connsiteX63" fmla="*/ 1657082 w 5503572"/>
              <a:gd name="connsiteY63" fmla="*/ 125900 h 1499646"/>
              <a:gd name="connsiteX64" fmla="*/ 1687133 w 5503572"/>
              <a:gd name="connsiteY64" fmla="*/ 108728 h 1499646"/>
              <a:gd name="connsiteX65" fmla="*/ 1700011 w 5503572"/>
              <a:gd name="connsiteY65" fmla="*/ 104435 h 1499646"/>
              <a:gd name="connsiteX66" fmla="*/ 1738648 w 5503572"/>
              <a:gd name="connsiteY66" fmla="*/ 87263 h 1499646"/>
              <a:gd name="connsiteX67" fmla="*/ 1781578 w 5503572"/>
              <a:gd name="connsiteY67" fmla="*/ 74384 h 1499646"/>
              <a:gd name="connsiteX68" fmla="*/ 1798749 w 5503572"/>
              <a:gd name="connsiteY68" fmla="*/ 70091 h 1499646"/>
              <a:gd name="connsiteX69" fmla="*/ 1828800 w 5503572"/>
              <a:gd name="connsiteY69" fmla="*/ 57212 h 1499646"/>
              <a:gd name="connsiteX70" fmla="*/ 1845972 w 5503572"/>
              <a:gd name="connsiteY70" fmla="*/ 52919 h 1499646"/>
              <a:gd name="connsiteX71" fmla="*/ 1901780 w 5503572"/>
              <a:gd name="connsiteY71" fmla="*/ 40041 h 1499646"/>
              <a:gd name="connsiteX72" fmla="*/ 1961882 w 5503572"/>
              <a:gd name="connsiteY72" fmla="*/ 18576 h 1499646"/>
              <a:gd name="connsiteX73" fmla="*/ 2034862 w 5503572"/>
              <a:gd name="connsiteY73" fmla="*/ 9990 h 1499646"/>
              <a:gd name="connsiteX74" fmla="*/ 2434107 w 5503572"/>
              <a:gd name="connsiteY74" fmla="*/ 14283 h 1499646"/>
              <a:gd name="connsiteX75" fmla="*/ 2511380 w 5503572"/>
              <a:gd name="connsiteY75" fmla="*/ 27162 h 1499646"/>
              <a:gd name="connsiteX76" fmla="*/ 2713149 w 5503572"/>
              <a:gd name="connsiteY76" fmla="*/ 18576 h 1499646"/>
              <a:gd name="connsiteX77" fmla="*/ 3339921 w 5503572"/>
              <a:gd name="connsiteY77" fmla="*/ 18576 h 1499646"/>
              <a:gd name="connsiteX78" fmla="*/ 3369972 w 5503572"/>
              <a:gd name="connsiteY78" fmla="*/ 27162 h 1499646"/>
              <a:gd name="connsiteX79" fmla="*/ 3451538 w 5503572"/>
              <a:gd name="connsiteY79" fmla="*/ 40041 h 1499646"/>
              <a:gd name="connsiteX80" fmla="*/ 3507347 w 5503572"/>
              <a:gd name="connsiteY80" fmla="*/ 57212 h 1499646"/>
              <a:gd name="connsiteX81" fmla="*/ 3520225 w 5503572"/>
              <a:gd name="connsiteY81" fmla="*/ 65798 h 1499646"/>
              <a:gd name="connsiteX82" fmla="*/ 3541690 w 5503572"/>
              <a:gd name="connsiteY82" fmla="*/ 78677 h 1499646"/>
              <a:gd name="connsiteX83" fmla="*/ 3614671 w 5503572"/>
              <a:gd name="connsiteY83" fmla="*/ 147364 h 1499646"/>
              <a:gd name="connsiteX84" fmla="*/ 3631842 w 5503572"/>
              <a:gd name="connsiteY84" fmla="*/ 151657 h 1499646"/>
              <a:gd name="connsiteX85" fmla="*/ 3816440 w 5503572"/>
              <a:gd name="connsiteY85" fmla="*/ 220345 h 1499646"/>
              <a:gd name="connsiteX86" fmla="*/ 3949521 w 5503572"/>
              <a:gd name="connsiteY86" fmla="*/ 263274 h 1499646"/>
              <a:gd name="connsiteX87" fmla="*/ 4056845 w 5503572"/>
              <a:gd name="connsiteY87" fmla="*/ 293325 h 1499646"/>
              <a:gd name="connsiteX88" fmla="*/ 4121240 w 5503572"/>
              <a:gd name="connsiteY88" fmla="*/ 314790 h 1499646"/>
              <a:gd name="connsiteX89" fmla="*/ 4151290 w 5503572"/>
              <a:gd name="connsiteY89" fmla="*/ 323376 h 1499646"/>
              <a:gd name="connsiteX90" fmla="*/ 4181341 w 5503572"/>
              <a:gd name="connsiteY90" fmla="*/ 336255 h 1499646"/>
              <a:gd name="connsiteX91" fmla="*/ 4499020 w 5503572"/>
              <a:gd name="connsiteY91" fmla="*/ 430700 h 1499646"/>
              <a:gd name="connsiteX92" fmla="*/ 4520485 w 5503572"/>
              <a:gd name="connsiteY92" fmla="*/ 426407 h 1499646"/>
              <a:gd name="connsiteX93" fmla="*/ 4529071 w 5503572"/>
              <a:gd name="connsiteY93" fmla="*/ 404942 h 1499646"/>
              <a:gd name="connsiteX94" fmla="*/ 4541949 w 5503572"/>
              <a:gd name="connsiteY94" fmla="*/ 422114 h 1499646"/>
              <a:gd name="connsiteX95" fmla="*/ 4554828 w 5503572"/>
              <a:gd name="connsiteY95" fmla="*/ 443579 h 1499646"/>
              <a:gd name="connsiteX96" fmla="*/ 4649273 w 5503572"/>
              <a:gd name="connsiteY96" fmla="*/ 499387 h 1499646"/>
              <a:gd name="connsiteX97" fmla="*/ 4726547 w 5503572"/>
              <a:gd name="connsiteY97" fmla="*/ 542317 h 1499646"/>
              <a:gd name="connsiteX98" fmla="*/ 4881093 w 5503572"/>
              <a:gd name="connsiteY98" fmla="*/ 636762 h 1499646"/>
              <a:gd name="connsiteX99" fmla="*/ 4941194 w 5503572"/>
              <a:gd name="connsiteY99" fmla="*/ 666812 h 1499646"/>
              <a:gd name="connsiteX100" fmla="*/ 5005589 w 5503572"/>
              <a:gd name="connsiteY100" fmla="*/ 692570 h 1499646"/>
              <a:gd name="connsiteX101" fmla="*/ 5100034 w 5503572"/>
              <a:gd name="connsiteY101" fmla="*/ 756964 h 1499646"/>
              <a:gd name="connsiteX102" fmla="*/ 5134378 w 5503572"/>
              <a:gd name="connsiteY102" fmla="*/ 778429 h 1499646"/>
              <a:gd name="connsiteX103" fmla="*/ 5181600 w 5503572"/>
              <a:gd name="connsiteY103" fmla="*/ 808480 h 1499646"/>
              <a:gd name="connsiteX104" fmla="*/ 5198772 w 5503572"/>
              <a:gd name="connsiteY104" fmla="*/ 812773 h 1499646"/>
              <a:gd name="connsiteX105" fmla="*/ 5215944 w 5503572"/>
              <a:gd name="connsiteY105" fmla="*/ 825652 h 1499646"/>
              <a:gd name="connsiteX106" fmla="*/ 5237409 w 5503572"/>
              <a:gd name="connsiteY106" fmla="*/ 847117 h 1499646"/>
              <a:gd name="connsiteX107" fmla="*/ 5254580 w 5503572"/>
              <a:gd name="connsiteY107" fmla="*/ 855703 h 1499646"/>
              <a:gd name="connsiteX108" fmla="*/ 5271752 w 5503572"/>
              <a:gd name="connsiteY108" fmla="*/ 872874 h 1499646"/>
              <a:gd name="connsiteX109" fmla="*/ 5280338 w 5503572"/>
              <a:gd name="connsiteY109" fmla="*/ 885753 h 1499646"/>
              <a:gd name="connsiteX110" fmla="*/ 5318975 w 5503572"/>
              <a:gd name="connsiteY110" fmla="*/ 920097 h 1499646"/>
              <a:gd name="connsiteX111" fmla="*/ 5327561 w 5503572"/>
              <a:gd name="connsiteY111" fmla="*/ 937269 h 1499646"/>
              <a:gd name="connsiteX112" fmla="*/ 5336147 w 5503572"/>
              <a:gd name="connsiteY112" fmla="*/ 975905 h 1499646"/>
              <a:gd name="connsiteX113" fmla="*/ 5340440 w 5503572"/>
              <a:gd name="connsiteY113" fmla="*/ 993077 h 1499646"/>
              <a:gd name="connsiteX114" fmla="*/ 5344733 w 5503572"/>
              <a:gd name="connsiteY114" fmla="*/ 1117573 h 1499646"/>
              <a:gd name="connsiteX115" fmla="*/ 5353318 w 5503572"/>
              <a:gd name="connsiteY115" fmla="*/ 1139038 h 1499646"/>
              <a:gd name="connsiteX116" fmla="*/ 5374783 w 5503572"/>
              <a:gd name="connsiteY116" fmla="*/ 1203432 h 1499646"/>
              <a:gd name="connsiteX117" fmla="*/ 5422006 w 5503572"/>
              <a:gd name="connsiteY117" fmla="*/ 1246362 h 1499646"/>
              <a:gd name="connsiteX118" fmla="*/ 5443471 w 5503572"/>
              <a:gd name="connsiteY118" fmla="*/ 1267826 h 1499646"/>
              <a:gd name="connsiteX119" fmla="*/ 5464935 w 5503572"/>
              <a:gd name="connsiteY119" fmla="*/ 1297877 h 1499646"/>
              <a:gd name="connsiteX120" fmla="*/ 5482107 w 5503572"/>
              <a:gd name="connsiteY120" fmla="*/ 1319342 h 1499646"/>
              <a:gd name="connsiteX121" fmla="*/ 5490693 w 5503572"/>
              <a:gd name="connsiteY121" fmla="*/ 1375150 h 1499646"/>
              <a:gd name="connsiteX122" fmla="*/ 5503572 w 5503572"/>
              <a:gd name="connsiteY122" fmla="*/ 1405201 h 1499646"/>
              <a:gd name="connsiteX123" fmla="*/ 5486400 w 5503572"/>
              <a:gd name="connsiteY123" fmla="*/ 1465303 h 1499646"/>
              <a:gd name="connsiteX124" fmla="*/ 5473521 w 5503572"/>
              <a:gd name="connsiteY124" fmla="*/ 1469595 h 1499646"/>
              <a:gd name="connsiteX125" fmla="*/ 5336147 w 5503572"/>
              <a:gd name="connsiteY125" fmla="*/ 1469595 h 1499646"/>
              <a:gd name="connsiteX126" fmla="*/ 5306096 w 5503572"/>
              <a:gd name="connsiteY126" fmla="*/ 1482474 h 1499646"/>
              <a:gd name="connsiteX127" fmla="*/ 5288924 w 5503572"/>
              <a:gd name="connsiteY127" fmla="*/ 1486767 h 1499646"/>
              <a:gd name="connsiteX128" fmla="*/ 5207358 w 5503572"/>
              <a:gd name="connsiteY128" fmla="*/ 1499646 h 1499646"/>
              <a:gd name="connsiteX129" fmla="*/ 4928316 w 5503572"/>
              <a:gd name="connsiteY129" fmla="*/ 1469595 h 1499646"/>
              <a:gd name="connsiteX130" fmla="*/ 4902558 w 5503572"/>
              <a:gd name="connsiteY130" fmla="*/ 1461010 h 1499646"/>
              <a:gd name="connsiteX131" fmla="*/ 4842456 w 5503572"/>
              <a:gd name="connsiteY131" fmla="*/ 1452424 h 1499646"/>
              <a:gd name="connsiteX132" fmla="*/ 4627809 w 5503572"/>
              <a:gd name="connsiteY132" fmla="*/ 1383736 h 1499646"/>
              <a:gd name="connsiteX133" fmla="*/ 4421747 w 5503572"/>
              <a:gd name="connsiteY133" fmla="*/ 1297877 h 1499646"/>
              <a:gd name="connsiteX134" fmla="*/ 4357352 w 5503572"/>
              <a:gd name="connsiteY134" fmla="*/ 1280705 h 1499646"/>
              <a:gd name="connsiteX135" fmla="*/ 4172755 w 5503572"/>
              <a:gd name="connsiteY135" fmla="*/ 1246362 h 1499646"/>
              <a:gd name="connsiteX136" fmla="*/ 3983865 w 5503572"/>
              <a:gd name="connsiteY136" fmla="*/ 1186260 h 1499646"/>
              <a:gd name="connsiteX137" fmla="*/ 3855076 w 5503572"/>
              <a:gd name="connsiteY137" fmla="*/ 1126159 h 1499646"/>
              <a:gd name="connsiteX138" fmla="*/ 3790682 w 5503572"/>
              <a:gd name="connsiteY138" fmla="*/ 1083229 h 1499646"/>
              <a:gd name="connsiteX139" fmla="*/ 3485882 w 5503572"/>
              <a:gd name="connsiteY139" fmla="*/ 920097 h 1499646"/>
              <a:gd name="connsiteX140" fmla="*/ 3387144 w 5503572"/>
              <a:gd name="connsiteY140" fmla="*/ 898632 h 1499646"/>
              <a:gd name="connsiteX141" fmla="*/ 3168203 w 5503572"/>
              <a:gd name="connsiteY141" fmla="*/ 859995 h 1499646"/>
              <a:gd name="connsiteX142" fmla="*/ 2923504 w 5503572"/>
              <a:gd name="connsiteY142" fmla="*/ 821359 h 1499646"/>
              <a:gd name="connsiteX143" fmla="*/ 2863403 w 5503572"/>
              <a:gd name="connsiteY143" fmla="*/ 808480 h 1499646"/>
              <a:gd name="connsiteX144" fmla="*/ 2584361 w 5503572"/>
              <a:gd name="connsiteY144" fmla="*/ 761257 h 1499646"/>
              <a:gd name="connsiteX145" fmla="*/ 2412642 w 5503572"/>
              <a:gd name="connsiteY145" fmla="*/ 679691 h 1499646"/>
              <a:gd name="connsiteX146" fmla="*/ 2404056 w 5503572"/>
              <a:gd name="connsiteY146" fmla="*/ 636762 h 1499646"/>
              <a:gd name="connsiteX147" fmla="*/ 2343955 w 5503572"/>
              <a:gd name="connsiteY147" fmla="*/ 645348 h 1499646"/>
              <a:gd name="connsiteX148" fmla="*/ 2172237 w 5503572"/>
              <a:gd name="connsiteY148" fmla="*/ 688277 h 1499646"/>
              <a:gd name="connsiteX149" fmla="*/ 2017690 w 5503572"/>
              <a:gd name="connsiteY149" fmla="*/ 722621 h 1499646"/>
              <a:gd name="connsiteX150" fmla="*/ 1923245 w 5503572"/>
              <a:gd name="connsiteY150" fmla="*/ 752672 h 1499646"/>
              <a:gd name="connsiteX151" fmla="*/ 1798749 w 5503572"/>
              <a:gd name="connsiteY151" fmla="*/ 774136 h 1499646"/>
              <a:gd name="connsiteX152" fmla="*/ 1785871 w 5503572"/>
              <a:gd name="connsiteY152" fmla="*/ 778429 h 1499646"/>
              <a:gd name="connsiteX153" fmla="*/ 1742941 w 5503572"/>
              <a:gd name="connsiteY153" fmla="*/ 787015 h 1499646"/>
              <a:gd name="connsiteX154" fmla="*/ 1614152 w 5503572"/>
              <a:gd name="connsiteY154" fmla="*/ 817066 h 1499646"/>
              <a:gd name="connsiteX155" fmla="*/ 1549758 w 5503572"/>
              <a:gd name="connsiteY155" fmla="*/ 838531 h 1499646"/>
              <a:gd name="connsiteX156" fmla="*/ 1476778 w 5503572"/>
              <a:gd name="connsiteY156" fmla="*/ 859995 h 1499646"/>
              <a:gd name="connsiteX157" fmla="*/ 1416676 w 5503572"/>
              <a:gd name="connsiteY157" fmla="*/ 881460 h 1499646"/>
              <a:gd name="connsiteX158" fmla="*/ 1339403 w 5503572"/>
              <a:gd name="connsiteY158" fmla="*/ 902925 h 1499646"/>
              <a:gd name="connsiteX159" fmla="*/ 1240665 w 5503572"/>
              <a:gd name="connsiteY159" fmla="*/ 920097 h 1499646"/>
              <a:gd name="connsiteX160" fmla="*/ 1060361 w 5503572"/>
              <a:gd name="connsiteY160" fmla="*/ 954441 h 1499646"/>
              <a:gd name="connsiteX161" fmla="*/ 974502 w 5503572"/>
              <a:gd name="connsiteY161" fmla="*/ 975905 h 1499646"/>
              <a:gd name="connsiteX162" fmla="*/ 927279 w 5503572"/>
              <a:gd name="connsiteY162" fmla="*/ 993077 h 1499646"/>
              <a:gd name="connsiteX163" fmla="*/ 785611 w 5503572"/>
              <a:gd name="connsiteY163" fmla="*/ 1091815 h 1499646"/>
              <a:gd name="connsiteX164" fmla="*/ 716924 w 5503572"/>
              <a:gd name="connsiteY164" fmla="*/ 1130452 h 1499646"/>
              <a:gd name="connsiteX165" fmla="*/ 661116 w 5503572"/>
              <a:gd name="connsiteY165" fmla="*/ 1177674 h 1499646"/>
              <a:gd name="connsiteX166" fmla="*/ 643944 w 5503572"/>
              <a:gd name="connsiteY166" fmla="*/ 1190553 h 1499646"/>
              <a:gd name="connsiteX167" fmla="*/ 613893 w 5503572"/>
              <a:gd name="connsiteY167" fmla="*/ 1216311 h 1499646"/>
              <a:gd name="connsiteX168" fmla="*/ 596721 w 5503572"/>
              <a:gd name="connsiteY168" fmla="*/ 1246362 h 1499646"/>
              <a:gd name="connsiteX169" fmla="*/ 575256 w 5503572"/>
              <a:gd name="connsiteY169" fmla="*/ 1259241 h 1499646"/>
              <a:gd name="connsiteX170" fmla="*/ 558085 w 5503572"/>
              <a:gd name="connsiteY170" fmla="*/ 1272119 h 1499646"/>
              <a:gd name="connsiteX171" fmla="*/ 532327 w 5503572"/>
              <a:gd name="connsiteY171" fmla="*/ 1284998 h 1499646"/>
              <a:gd name="connsiteX172" fmla="*/ 519448 w 5503572"/>
              <a:gd name="connsiteY172" fmla="*/ 1293584 h 1499646"/>
              <a:gd name="connsiteX173" fmla="*/ 510862 w 5503572"/>
              <a:gd name="connsiteY173" fmla="*/ 1306463 h 1499646"/>
              <a:gd name="connsiteX174" fmla="*/ 489397 w 5503572"/>
              <a:gd name="connsiteY174" fmla="*/ 1315049 h 1499646"/>
              <a:gd name="connsiteX175" fmla="*/ 480811 w 5503572"/>
              <a:gd name="connsiteY175" fmla="*/ 1327928 h 1499646"/>
              <a:gd name="connsiteX176" fmla="*/ 485104 w 5503572"/>
              <a:gd name="connsiteY176" fmla="*/ 1345100 h 149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5503572" h="1499646">
                <a:moveTo>
                  <a:pt x="485104" y="1345100"/>
                </a:moveTo>
                <a:lnTo>
                  <a:pt x="485104" y="1345100"/>
                </a:lnTo>
                <a:cubicBezTo>
                  <a:pt x="452191" y="1347962"/>
                  <a:pt x="419201" y="1350038"/>
                  <a:pt x="386366" y="1353686"/>
                </a:cubicBezTo>
                <a:cubicBezTo>
                  <a:pt x="380502" y="1354338"/>
                  <a:pt x="375094" y="1357979"/>
                  <a:pt x="369194" y="1357979"/>
                </a:cubicBezTo>
                <a:cubicBezTo>
                  <a:pt x="310506" y="1357979"/>
                  <a:pt x="251853" y="1355117"/>
                  <a:pt x="193183" y="1353686"/>
                </a:cubicBezTo>
                <a:cubicBezTo>
                  <a:pt x="146218" y="1338031"/>
                  <a:pt x="217352" y="1362998"/>
                  <a:pt x="167425" y="1340807"/>
                </a:cubicBezTo>
                <a:cubicBezTo>
                  <a:pt x="159155" y="1337131"/>
                  <a:pt x="150254" y="1335083"/>
                  <a:pt x="141668" y="1332221"/>
                </a:cubicBezTo>
                <a:cubicBezTo>
                  <a:pt x="137375" y="1330790"/>
                  <a:pt x="132554" y="1330438"/>
                  <a:pt x="128789" y="1327928"/>
                </a:cubicBezTo>
                <a:cubicBezTo>
                  <a:pt x="124496" y="1325066"/>
                  <a:pt x="119874" y="1322645"/>
                  <a:pt x="115910" y="1319342"/>
                </a:cubicBezTo>
                <a:cubicBezTo>
                  <a:pt x="111246" y="1315455"/>
                  <a:pt x="108302" y="1309475"/>
                  <a:pt x="103031" y="1306463"/>
                </a:cubicBezTo>
                <a:cubicBezTo>
                  <a:pt x="97908" y="1303536"/>
                  <a:pt x="91583" y="1303601"/>
                  <a:pt x="85859" y="1302170"/>
                </a:cubicBezTo>
                <a:cubicBezTo>
                  <a:pt x="81566" y="1297877"/>
                  <a:pt x="77644" y="1293178"/>
                  <a:pt x="72980" y="1289291"/>
                </a:cubicBezTo>
                <a:cubicBezTo>
                  <a:pt x="69017" y="1285988"/>
                  <a:pt x="64300" y="1283704"/>
                  <a:pt x="60102" y="1280705"/>
                </a:cubicBezTo>
                <a:cubicBezTo>
                  <a:pt x="54280" y="1276546"/>
                  <a:pt x="48363" y="1272482"/>
                  <a:pt x="42930" y="1267826"/>
                </a:cubicBezTo>
                <a:cubicBezTo>
                  <a:pt x="38320" y="1263875"/>
                  <a:pt x="34344" y="1259241"/>
                  <a:pt x="30051" y="1254948"/>
                </a:cubicBezTo>
                <a:cubicBezTo>
                  <a:pt x="17628" y="1205254"/>
                  <a:pt x="38218" y="1283741"/>
                  <a:pt x="12879" y="1207725"/>
                </a:cubicBezTo>
                <a:cubicBezTo>
                  <a:pt x="10572" y="1200803"/>
                  <a:pt x="9724" y="1193467"/>
                  <a:pt x="8586" y="1186260"/>
                </a:cubicBezTo>
                <a:cubicBezTo>
                  <a:pt x="5430" y="1166271"/>
                  <a:pt x="0" y="1126159"/>
                  <a:pt x="0" y="1126159"/>
                </a:cubicBezTo>
                <a:cubicBezTo>
                  <a:pt x="1431" y="1086091"/>
                  <a:pt x="431" y="1045863"/>
                  <a:pt x="4293" y="1005956"/>
                </a:cubicBezTo>
                <a:cubicBezTo>
                  <a:pt x="5037" y="998272"/>
                  <a:pt x="28580" y="978007"/>
                  <a:pt x="30051" y="975905"/>
                </a:cubicBezTo>
                <a:cubicBezTo>
                  <a:pt x="35556" y="968041"/>
                  <a:pt x="37171" y="957827"/>
                  <a:pt x="42930" y="950148"/>
                </a:cubicBezTo>
                <a:cubicBezTo>
                  <a:pt x="62107" y="924579"/>
                  <a:pt x="78654" y="919527"/>
                  <a:pt x="103031" y="898632"/>
                </a:cubicBezTo>
                <a:cubicBezTo>
                  <a:pt x="138933" y="867859"/>
                  <a:pt x="120832" y="877774"/>
                  <a:pt x="154547" y="864288"/>
                </a:cubicBezTo>
                <a:cubicBezTo>
                  <a:pt x="160271" y="858564"/>
                  <a:pt x="164983" y="851607"/>
                  <a:pt x="171718" y="847117"/>
                </a:cubicBezTo>
                <a:cubicBezTo>
                  <a:pt x="178130" y="842842"/>
                  <a:pt x="186290" y="841977"/>
                  <a:pt x="193183" y="838531"/>
                </a:cubicBezTo>
                <a:cubicBezTo>
                  <a:pt x="203502" y="833371"/>
                  <a:pt x="213106" y="826884"/>
                  <a:pt x="223234" y="821359"/>
                </a:cubicBezTo>
                <a:cubicBezTo>
                  <a:pt x="228852" y="818295"/>
                  <a:pt x="234878" y="815998"/>
                  <a:pt x="240406" y="812773"/>
                </a:cubicBezTo>
                <a:cubicBezTo>
                  <a:pt x="252067" y="805971"/>
                  <a:pt x="263517" y="798796"/>
                  <a:pt x="274749" y="791308"/>
                </a:cubicBezTo>
                <a:cubicBezTo>
                  <a:pt x="280702" y="787339"/>
                  <a:pt x="285854" y="782221"/>
                  <a:pt x="291921" y="778429"/>
                </a:cubicBezTo>
                <a:cubicBezTo>
                  <a:pt x="297348" y="775037"/>
                  <a:pt x="303605" y="773136"/>
                  <a:pt x="309093" y="769843"/>
                </a:cubicBezTo>
                <a:cubicBezTo>
                  <a:pt x="325092" y="760244"/>
                  <a:pt x="339826" y="748523"/>
                  <a:pt x="356316" y="739793"/>
                </a:cubicBezTo>
                <a:cubicBezTo>
                  <a:pt x="364314" y="735559"/>
                  <a:pt x="382073" y="731207"/>
                  <a:pt x="382073" y="731207"/>
                </a:cubicBezTo>
                <a:cubicBezTo>
                  <a:pt x="394952" y="718328"/>
                  <a:pt x="406718" y="704230"/>
                  <a:pt x="420710" y="692570"/>
                </a:cubicBezTo>
                <a:cubicBezTo>
                  <a:pt x="424186" y="689673"/>
                  <a:pt x="429542" y="690301"/>
                  <a:pt x="433589" y="688277"/>
                </a:cubicBezTo>
                <a:cubicBezTo>
                  <a:pt x="438204" y="685970"/>
                  <a:pt x="442650" y="683162"/>
                  <a:pt x="446468" y="679691"/>
                </a:cubicBezTo>
                <a:cubicBezTo>
                  <a:pt x="458447" y="668801"/>
                  <a:pt x="469363" y="656796"/>
                  <a:pt x="480811" y="645348"/>
                </a:cubicBezTo>
                <a:cubicBezTo>
                  <a:pt x="486535" y="639624"/>
                  <a:pt x="491507" y="633033"/>
                  <a:pt x="497983" y="628176"/>
                </a:cubicBezTo>
                <a:cubicBezTo>
                  <a:pt x="503707" y="623883"/>
                  <a:pt x="510096" y="620356"/>
                  <a:pt x="515155" y="615297"/>
                </a:cubicBezTo>
                <a:cubicBezTo>
                  <a:pt x="518803" y="611649"/>
                  <a:pt x="519858" y="605816"/>
                  <a:pt x="523741" y="602418"/>
                </a:cubicBezTo>
                <a:cubicBezTo>
                  <a:pt x="567837" y="563834"/>
                  <a:pt x="534386" y="603159"/>
                  <a:pt x="562378" y="572367"/>
                </a:cubicBezTo>
                <a:cubicBezTo>
                  <a:pt x="582250" y="550508"/>
                  <a:pt x="593199" y="540775"/>
                  <a:pt x="605307" y="516559"/>
                </a:cubicBezTo>
                <a:cubicBezTo>
                  <a:pt x="608753" y="509666"/>
                  <a:pt x="608094" y="500169"/>
                  <a:pt x="613893" y="495094"/>
                </a:cubicBezTo>
                <a:cubicBezTo>
                  <a:pt x="620704" y="489134"/>
                  <a:pt x="631381" y="490184"/>
                  <a:pt x="639651" y="486508"/>
                </a:cubicBezTo>
                <a:cubicBezTo>
                  <a:pt x="644366" y="484413"/>
                  <a:pt x="647739" y="479838"/>
                  <a:pt x="652530" y="477922"/>
                </a:cubicBezTo>
                <a:cubicBezTo>
                  <a:pt x="702655" y="457872"/>
                  <a:pt x="768459" y="466566"/>
                  <a:pt x="815662" y="465043"/>
                </a:cubicBezTo>
                <a:cubicBezTo>
                  <a:pt x="883363" y="455371"/>
                  <a:pt x="814849" y="471292"/>
                  <a:pt x="862885" y="443579"/>
                </a:cubicBezTo>
                <a:cubicBezTo>
                  <a:pt x="893373" y="425990"/>
                  <a:pt x="925599" y="411587"/>
                  <a:pt x="957330" y="396356"/>
                </a:cubicBezTo>
                <a:cubicBezTo>
                  <a:pt x="961410" y="394398"/>
                  <a:pt x="965772" y="392950"/>
                  <a:pt x="970209" y="392063"/>
                </a:cubicBezTo>
                <a:cubicBezTo>
                  <a:pt x="980131" y="390079"/>
                  <a:pt x="990242" y="389201"/>
                  <a:pt x="1000259" y="387770"/>
                </a:cubicBezTo>
                <a:lnTo>
                  <a:pt x="1060361" y="353426"/>
                </a:lnTo>
                <a:cubicBezTo>
                  <a:pt x="1064808" y="350810"/>
                  <a:pt x="1068589" y="347074"/>
                  <a:pt x="1073240" y="344841"/>
                </a:cubicBezTo>
                <a:cubicBezTo>
                  <a:pt x="1104416" y="329877"/>
                  <a:pt x="1136287" y="316403"/>
                  <a:pt x="1167685" y="301911"/>
                </a:cubicBezTo>
                <a:cubicBezTo>
                  <a:pt x="1173495" y="299229"/>
                  <a:pt x="1178914" y="295702"/>
                  <a:pt x="1184856" y="293325"/>
                </a:cubicBezTo>
                <a:cubicBezTo>
                  <a:pt x="1193259" y="289964"/>
                  <a:pt x="1202361" y="288453"/>
                  <a:pt x="1210614" y="284739"/>
                </a:cubicBezTo>
                <a:cubicBezTo>
                  <a:pt x="1231040" y="275547"/>
                  <a:pt x="1250682" y="264705"/>
                  <a:pt x="1270716" y="254688"/>
                </a:cubicBezTo>
                <a:cubicBezTo>
                  <a:pt x="1279302" y="250395"/>
                  <a:pt x="1288486" y="247135"/>
                  <a:pt x="1296473" y="241810"/>
                </a:cubicBezTo>
                <a:cubicBezTo>
                  <a:pt x="1300766" y="238948"/>
                  <a:pt x="1304655" y="235359"/>
                  <a:pt x="1309352" y="233224"/>
                </a:cubicBezTo>
                <a:cubicBezTo>
                  <a:pt x="1337661" y="220356"/>
                  <a:pt x="1339386" y="221207"/>
                  <a:pt x="1365161" y="216052"/>
                </a:cubicBezTo>
                <a:cubicBezTo>
                  <a:pt x="1376504" y="211515"/>
                  <a:pt x="1387725" y="206538"/>
                  <a:pt x="1399504" y="203173"/>
                </a:cubicBezTo>
                <a:cubicBezTo>
                  <a:pt x="1405177" y="201552"/>
                  <a:pt x="1411120" y="200864"/>
                  <a:pt x="1416676" y="198880"/>
                </a:cubicBezTo>
                <a:cubicBezTo>
                  <a:pt x="1431190" y="193696"/>
                  <a:pt x="1444927" y="186405"/>
                  <a:pt x="1459606" y="181708"/>
                </a:cubicBezTo>
                <a:cubicBezTo>
                  <a:pt x="1605153" y="135133"/>
                  <a:pt x="1448464" y="190573"/>
                  <a:pt x="1579809" y="151657"/>
                </a:cubicBezTo>
                <a:cubicBezTo>
                  <a:pt x="1600205" y="145614"/>
                  <a:pt x="1619272" y="135352"/>
                  <a:pt x="1639910" y="130193"/>
                </a:cubicBezTo>
                <a:lnTo>
                  <a:pt x="1657082" y="125900"/>
                </a:lnTo>
                <a:cubicBezTo>
                  <a:pt x="1667099" y="120176"/>
                  <a:pt x="1676814" y="113888"/>
                  <a:pt x="1687133" y="108728"/>
                </a:cubicBezTo>
                <a:cubicBezTo>
                  <a:pt x="1691180" y="106704"/>
                  <a:pt x="1695834" y="106175"/>
                  <a:pt x="1700011" y="104435"/>
                </a:cubicBezTo>
                <a:cubicBezTo>
                  <a:pt x="1713021" y="99014"/>
                  <a:pt x="1725423" y="92135"/>
                  <a:pt x="1738648" y="87263"/>
                </a:cubicBezTo>
                <a:cubicBezTo>
                  <a:pt x="1752667" y="82098"/>
                  <a:pt x="1767213" y="78488"/>
                  <a:pt x="1781578" y="74384"/>
                </a:cubicBezTo>
                <a:cubicBezTo>
                  <a:pt x="1787251" y="72763"/>
                  <a:pt x="1793204" y="72107"/>
                  <a:pt x="1798749" y="70091"/>
                </a:cubicBezTo>
                <a:cubicBezTo>
                  <a:pt x="1808991" y="66367"/>
                  <a:pt x="1818558" y="60936"/>
                  <a:pt x="1828800" y="57212"/>
                </a:cubicBezTo>
                <a:cubicBezTo>
                  <a:pt x="1834345" y="55196"/>
                  <a:pt x="1840280" y="54471"/>
                  <a:pt x="1845972" y="52919"/>
                </a:cubicBezTo>
                <a:cubicBezTo>
                  <a:pt x="1889094" y="41159"/>
                  <a:pt x="1861819" y="46701"/>
                  <a:pt x="1901780" y="40041"/>
                </a:cubicBezTo>
                <a:cubicBezTo>
                  <a:pt x="1921814" y="32886"/>
                  <a:pt x="1941131" y="23262"/>
                  <a:pt x="1961882" y="18576"/>
                </a:cubicBezTo>
                <a:cubicBezTo>
                  <a:pt x="1985775" y="13181"/>
                  <a:pt x="2010369" y="10213"/>
                  <a:pt x="2034862" y="9990"/>
                </a:cubicBezTo>
                <a:lnTo>
                  <a:pt x="2434107" y="14283"/>
                </a:lnTo>
                <a:cubicBezTo>
                  <a:pt x="2459865" y="18576"/>
                  <a:pt x="2485293" y="26003"/>
                  <a:pt x="2511380" y="27162"/>
                </a:cubicBezTo>
                <a:lnTo>
                  <a:pt x="2713149" y="18576"/>
                </a:lnTo>
                <a:cubicBezTo>
                  <a:pt x="2957679" y="-14028"/>
                  <a:pt x="2805251" y="3078"/>
                  <a:pt x="3339921" y="18576"/>
                </a:cubicBezTo>
                <a:cubicBezTo>
                  <a:pt x="3350334" y="18878"/>
                  <a:pt x="3359742" y="25195"/>
                  <a:pt x="3369972" y="27162"/>
                </a:cubicBezTo>
                <a:cubicBezTo>
                  <a:pt x="3397002" y="32360"/>
                  <a:pt x="3424420" y="35325"/>
                  <a:pt x="3451538" y="40041"/>
                </a:cubicBezTo>
                <a:cubicBezTo>
                  <a:pt x="3467397" y="42799"/>
                  <a:pt x="3496438" y="53576"/>
                  <a:pt x="3507347" y="57212"/>
                </a:cubicBezTo>
                <a:cubicBezTo>
                  <a:pt x="3511640" y="60074"/>
                  <a:pt x="3515850" y="63064"/>
                  <a:pt x="3520225" y="65798"/>
                </a:cubicBezTo>
                <a:cubicBezTo>
                  <a:pt x="3527301" y="70220"/>
                  <a:pt x="3536108" y="72475"/>
                  <a:pt x="3541690" y="78677"/>
                </a:cubicBezTo>
                <a:cubicBezTo>
                  <a:pt x="3598160" y="141421"/>
                  <a:pt x="3494323" y="76572"/>
                  <a:pt x="3614671" y="147364"/>
                </a:cubicBezTo>
                <a:cubicBezTo>
                  <a:pt x="3619756" y="150355"/>
                  <a:pt x="3626471" y="149216"/>
                  <a:pt x="3631842" y="151657"/>
                </a:cubicBezTo>
                <a:cubicBezTo>
                  <a:pt x="3791952" y="224435"/>
                  <a:pt x="3617389" y="159919"/>
                  <a:pt x="3816440" y="220345"/>
                </a:cubicBezTo>
                <a:cubicBezTo>
                  <a:pt x="3861041" y="233885"/>
                  <a:pt x="3904920" y="249734"/>
                  <a:pt x="3949521" y="263274"/>
                </a:cubicBezTo>
                <a:cubicBezTo>
                  <a:pt x="3985070" y="274066"/>
                  <a:pt x="4021261" y="282650"/>
                  <a:pt x="4056845" y="293325"/>
                </a:cubicBezTo>
                <a:cubicBezTo>
                  <a:pt x="4078517" y="299827"/>
                  <a:pt x="4099679" y="307930"/>
                  <a:pt x="4121240" y="314790"/>
                </a:cubicBezTo>
                <a:cubicBezTo>
                  <a:pt x="4131167" y="317949"/>
                  <a:pt x="4141479" y="319872"/>
                  <a:pt x="4151290" y="323376"/>
                </a:cubicBezTo>
                <a:cubicBezTo>
                  <a:pt x="4161553" y="327042"/>
                  <a:pt x="4170983" y="332865"/>
                  <a:pt x="4181341" y="336255"/>
                </a:cubicBezTo>
                <a:cubicBezTo>
                  <a:pt x="4362367" y="395500"/>
                  <a:pt x="4351010" y="390851"/>
                  <a:pt x="4499020" y="430700"/>
                </a:cubicBezTo>
                <a:cubicBezTo>
                  <a:pt x="4506175" y="429269"/>
                  <a:pt x="4514945" y="431156"/>
                  <a:pt x="4520485" y="426407"/>
                </a:cubicBezTo>
                <a:cubicBezTo>
                  <a:pt x="4526336" y="421392"/>
                  <a:pt x="4521514" y="406453"/>
                  <a:pt x="4529071" y="404942"/>
                </a:cubicBezTo>
                <a:cubicBezTo>
                  <a:pt x="4536087" y="403539"/>
                  <a:pt x="4537980" y="416161"/>
                  <a:pt x="4541949" y="422114"/>
                </a:cubicBezTo>
                <a:cubicBezTo>
                  <a:pt x="4546577" y="429057"/>
                  <a:pt x="4548056" y="438704"/>
                  <a:pt x="4554828" y="443579"/>
                </a:cubicBezTo>
                <a:cubicBezTo>
                  <a:pt x="4584504" y="464945"/>
                  <a:pt x="4617573" y="481159"/>
                  <a:pt x="4649273" y="499387"/>
                </a:cubicBezTo>
                <a:cubicBezTo>
                  <a:pt x="4674817" y="514075"/>
                  <a:pt x="4701688" y="526497"/>
                  <a:pt x="4726547" y="542317"/>
                </a:cubicBezTo>
                <a:cubicBezTo>
                  <a:pt x="4762084" y="564931"/>
                  <a:pt x="4837056" y="614744"/>
                  <a:pt x="4881093" y="636762"/>
                </a:cubicBezTo>
                <a:cubicBezTo>
                  <a:pt x="4901127" y="646779"/>
                  <a:pt x="4920693" y="657791"/>
                  <a:pt x="4941194" y="666812"/>
                </a:cubicBezTo>
                <a:cubicBezTo>
                  <a:pt x="4952901" y="671963"/>
                  <a:pt x="4989304" y="681922"/>
                  <a:pt x="5005589" y="692570"/>
                </a:cubicBezTo>
                <a:cubicBezTo>
                  <a:pt x="5037480" y="713422"/>
                  <a:pt x="5067723" y="736770"/>
                  <a:pt x="5100034" y="756964"/>
                </a:cubicBezTo>
                <a:cubicBezTo>
                  <a:pt x="5111482" y="764119"/>
                  <a:pt x="5123145" y="770940"/>
                  <a:pt x="5134378" y="778429"/>
                </a:cubicBezTo>
                <a:cubicBezTo>
                  <a:pt x="5158762" y="794686"/>
                  <a:pt x="5148588" y="793475"/>
                  <a:pt x="5181600" y="808480"/>
                </a:cubicBezTo>
                <a:cubicBezTo>
                  <a:pt x="5186971" y="810922"/>
                  <a:pt x="5193048" y="811342"/>
                  <a:pt x="5198772" y="812773"/>
                </a:cubicBezTo>
                <a:cubicBezTo>
                  <a:pt x="5204496" y="817066"/>
                  <a:pt x="5210596" y="820898"/>
                  <a:pt x="5215944" y="825652"/>
                </a:cubicBezTo>
                <a:cubicBezTo>
                  <a:pt x="5223507" y="832374"/>
                  <a:pt x="5229422" y="840905"/>
                  <a:pt x="5237409" y="847117"/>
                </a:cubicBezTo>
                <a:cubicBezTo>
                  <a:pt x="5242460" y="851046"/>
                  <a:pt x="5249461" y="851863"/>
                  <a:pt x="5254580" y="855703"/>
                </a:cubicBezTo>
                <a:cubicBezTo>
                  <a:pt x="5261056" y="860560"/>
                  <a:pt x="5266484" y="866728"/>
                  <a:pt x="5271752" y="872874"/>
                </a:cubicBezTo>
                <a:cubicBezTo>
                  <a:pt x="5275110" y="876791"/>
                  <a:pt x="5276455" y="882355"/>
                  <a:pt x="5280338" y="885753"/>
                </a:cubicBezTo>
                <a:cubicBezTo>
                  <a:pt x="5311045" y="912622"/>
                  <a:pt x="5300601" y="890698"/>
                  <a:pt x="5318975" y="920097"/>
                </a:cubicBezTo>
                <a:cubicBezTo>
                  <a:pt x="5322367" y="925524"/>
                  <a:pt x="5325314" y="931277"/>
                  <a:pt x="5327561" y="937269"/>
                </a:cubicBezTo>
                <a:cubicBezTo>
                  <a:pt x="5330416" y="944882"/>
                  <a:pt x="5334664" y="969230"/>
                  <a:pt x="5336147" y="975905"/>
                </a:cubicBezTo>
                <a:cubicBezTo>
                  <a:pt x="5337427" y="981665"/>
                  <a:pt x="5339009" y="987353"/>
                  <a:pt x="5340440" y="993077"/>
                </a:cubicBezTo>
                <a:cubicBezTo>
                  <a:pt x="5341871" y="1034576"/>
                  <a:pt x="5341084" y="1076210"/>
                  <a:pt x="5344733" y="1117573"/>
                </a:cubicBezTo>
                <a:cubicBezTo>
                  <a:pt x="5345410" y="1125249"/>
                  <a:pt x="5351052" y="1131673"/>
                  <a:pt x="5353318" y="1139038"/>
                </a:cubicBezTo>
                <a:cubicBezTo>
                  <a:pt x="5360322" y="1161801"/>
                  <a:pt x="5361158" y="1182995"/>
                  <a:pt x="5374783" y="1203432"/>
                </a:cubicBezTo>
                <a:cubicBezTo>
                  <a:pt x="5383193" y="1216047"/>
                  <a:pt x="5411624" y="1236924"/>
                  <a:pt x="5422006" y="1246362"/>
                </a:cubicBezTo>
                <a:cubicBezTo>
                  <a:pt x="5429493" y="1253168"/>
                  <a:pt x="5436749" y="1260263"/>
                  <a:pt x="5443471" y="1267826"/>
                </a:cubicBezTo>
                <a:cubicBezTo>
                  <a:pt x="5457391" y="1283486"/>
                  <a:pt x="5453861" y="1283112"/>
                  <a:pt x="5464935" y="1297877"/>
                </a:cubicBezTo>
                <a:cubicBezTo>
                  <a:pt x="5470433" y="1305207"/>
                  <a:pt x="5476383" y="1312187"/>
                  <a:pt x="5482107" y="1319342"/>
                </a:cubicBezTo>
                <a:cubicBezTo>
                  <a:pt x="5482553" y="1322466"/>
                  <a:pt x="5489104" y="1369987"/>
                  <a:pt x="5490693" y="1375150"/>
                </a:cubicBezTo>
                <a:cubicBezTo>
                  <a:pt x="5493898" y="1385566"/>
                  <a:pt x="5499279" y="1395184"/>
                  <a:pt x="5503572" y="1405201"/>
                </a:cubicBezTo>
                <a:cubicBezTo>
                  <a:pt x="5502347" y="1411328"/>
                  <a:pt x="5497734" y="1453969"/>
                  <a:pt x="5486400" y="1465303"/>
                </a:cubicBezTo>
                <a:cubicBezTo>
                  <a:pt x="5483200" y="1468503"/>
                  <a:pt x="5477814" y="1468164"/>
                  <a:pt x="5473521" y="1469595"/>
                </a:cubicBezTo>
                <a:cubicBezTo>
                  <a:pt x="5425104" y="1466570"/>
                  <a:pt x="5384564" y="1461175"/>
                  <a:pt x="5336147" y="1469595"/>
                </a:cubicBezTo>
                <a:cubicBezTo>
                  <a:pt x="5325410" y="1471462"/>
                  <a:pt x="5316338" y="1478750"/>
                  <a:pt x="5306096" y="1482474"/>
                </a:cubicBezTo>
                <a:cubicBezTo>
                  <a:pt x="5300551" y="1484490"/>
                  <a:pt x="5294737" y="1485756"/>
                  <a:pt x="5288924" y="1486767"/>
                </a:cubicBezTo>
                <a:cubicBezTo>
                  <a:pt x="5261806" y="1491483"/>
                  <a:pt x="5207358" y="1499646"/>
                  <a:pt x="5207358" y="1499646"/>
                </a:cubicBezTo>
                <a:lnTo>
                  <a:pt x="4928316" y="1469595"/>
                </a:lnTo>
                <a:cubicBezTo>
                  <a:pt x="4919338" y="1468457"/>
                  <a:pt x="4911433" y="1462785"/>
                  <a:pt x="4902558" y="1461010"/>
                </a:cubicBezTo>
                <a:cubicBezTo>
                  <a:pt x="4882714" y="1457041"/>
                  <a:pt x="4862490" y="1455286"/>
                  <a:pt x="4842456" y="1452424"/>
                </a:cubicBezTo>
                <a:cubicBezTo>
                  <a:pt x="4786490" y="1435634"/>
                  <a:pt x="4687056" y="1407918"/>
                  <a:pt x="4627809" y="1383736"/>
                </a:cubicBezTo>
                <a:cubicBezTo>
                  <a:pt x="4508780" y="1335153"/>
                  <a:pt x="4525658" y="1331495"/>
                  <a:pt x="4421747" y="1297877"/>
                </a:cubicBezTo>
                <a:cubicBezTo>
                  <a:pt x="4400611" y="1291039"/>
                  <a:pt x="4379106" y="1285206"/>
                  <a:pt x="4357352" y="1280705"/>
                </a:cubicBezTo>
                <a:cubicBezTo>
                  <a:pt x="4296062" y="1268024"/>
                  <a:pt x="4231775" y="1267193"/>
                  <a:pt x="4172755" y="1246362"/>
                </a:cubicBezTo>
                <a:cubicBezTo>
                  <a:pt x="4061775" y="1207192"/>
                  <a:pt x="4124509" y="1227933"/>
                  <a:pt x="3983865" y="1186260"/>
                </a:cubicBezTo>
                <a:cubicBezTo>
                  <a:pt x="3927628" y="1148769"/>
                  <a:pt x="4042719" y="1224448"/>
                  <a:pt x="3855076" y="1126159"/>
                </a:cubicBezTo>
                <a:cubicBezTo>
                  <a:pt x="3832224" y="1114189"/>
                  <a:pt x="3812505" y="1096987"/>
                  <a:pt x="3790682" y="1083229"/>
                </a:cubicBezTo>
                <a:cubicBezTo>
                  <a:pt x="3692997" y="1021645"/>
                  <a:pt x="3595049" y="959794"/>
                  <a:pt x="3485882" y="920097"/>
                </a:cubicBezTo>
                <a:cubicBezTo>
                  <a:pt x="3415114" y="894363"/>
                  <a:pt x="3445373" y="908337"/>
                  <a:pt x="3387144" y="898632"/>
                </a:cubicBezTo>
                <a:lnTo>
                  <a:pt x="3168203" y="859995"/>
                </a:lnTo>
                <a:cubicBezTo>
                  <a:pt x="3086750" y="846420"/>
                  <a:pt x="3004248" y="838662"/>
                  <a:pt x="2923504" y="821359"/>
                </a:cubicBezTo>
                <a:cubicBezTo>
                  <a:pt x="2903470" y="817066"/>
                  <a:pt x="2883577" y="812055"/>
                  <a:pt x="2863403" y="808480"/>
                </a:cubicBezTo>
                <a:lnTo>
                  <a:pt x="2584361" y="761257"/>
                </a:lnTo>
                <a:cubicBezTo>
                  <a:pt x="2527121" y="734068"/>
                  <a:pt x="2464788" y="715696"/>
                  <a:pt x="2412642" y="679691"/>
                </a:cubicBezTo>
                <a:cubicBezTo>
                  <a:pt x="2400633" y="671399"/>
                  <a:pt x="2417108" y="643288"/>
                  <a:pt x="2404056" y="636762"/>
                </a:cubicBezTo>
                <a:cubicBezTo>
                  <a:pt x="2385955" y="627712"/>
                  <a:pt x="2363710" y="640958"/>
                  <a:pt x="2343955" y="645348"/>
                </a:cubicBezTo>
                <a:cubicBezTo>
                  <a:pt x="2286359" y="658147"/>
                  <a:pt x="2229650" y="674679"/>
                  <a:pt x="2172237" y="688277"/>
                </a:cubicBezTo>
                <a:cubicBezTo>
                  <a:pt x="2120885" y="700439"/>
                  <a:pt x="2068781" y="709408"/>
                  <a:pt x="2017690" y="722621"/>
                </a:cubicBezTo>
                <a:cubicBezTo>
                  <a:pt x="1985705" y="730893"/>
                  <a:pt x="1955404" y="745105"/>
                  <a:pt x="1923245" y="752672"/>
                </a:cubicBezTo>
                <a:cubicBezTo>
                  <a:pt x="1882253" y="762317"/>
                  <a:pt x="1840139" y="766376"/>
                  <a:pt x="1798749" y="774136"/>
                </a:cubicBezTo>
                <a:cubicBezTo>
                  <a:pt x="1794302" y="774970"/>
                  <a:pt x="1790280" y="777412"/>
                  <a:pt x="1785871" y="778429"/>
                </a:cubicBezTo>
                <a:cubicBezTo>
                  <a:pt x="1771651" y="781711"/>
                  <a:pt x="1757210" y="783957"/>
                  <a:pt x="1742941" y="787015"/>
                </a:cubicBezTo>
                <a:cubicBezTo>
                  <a:pt x="1722437" y="791409"/>
                  <a:pt x="1641593" y="808935"/>
                  <a:pt x="1614152" y="817066"/>
                </a:cubicBezTo>
                <a:cubicBezTo>
                  <a:pt x="1592458" y="823494"/>
                  <a:pt x="1571354" y="831782"/>
                  <a:pt x="1549758" y="838531"/>
                </a:cubicBezTo>
                <a:cubicBezTo>
                  <a:pt x="1525555" y="846094"/>
                  <a:pt x="1500910" y="852210"/>
                  <a:pt x="1476778" y="859995"/>
                </a:cubicBezTo>
                <a:cubicBezTo>
                  <a:pt x="1456532" y="866526"/>
                  <a:pt x="1436858" y="874733"/>
                  <a:pt x="1416676" y="881460"/>
                </a:cubicBezTo>
                <a:cubicBezTo>
                  <a:pt x="1394169" y="888962"/>
                  <a:pt x="1363183" y="897641"/>
                  <a:pt x="1339403" y="902925"/>
                </a:cubicBezTo>
                <a:cubicBezTo>
                  <a:pt x="1286654" y="914647"/>
                  <a:pt x="1299758" y="910008"/>
                  <a:pt x="1240665" y="920097"/>
                </a:cubicBezTo>
                <a:cubicBezTo>
                  <a:pt x="1181898" y="930130"/>
                  <a:pt x="1119181" y="940601"/>
                  <a:pt x="1060361" y="954441"/>
                </a:cubicBezTo>
                <a:cubicBezTo>
                  <a:pt x="1031645" y="961198"/>
                  <a:pt x="1002833" y="967680"/>
                  <a:pt x="974502" y="975905"/>
                </a:cubicBezTo>
                <a:cubicBezTo>
                  <a:pt x="958417" y="980575"/>
                  <a:pt x="943020" y="987353"/>
                  <a:pt x="927279" y="993077"/>
                </a:cubicBezTo>
                <a:cubicBezTo>
                  <a:pt x="874762" y="1038092"/>
                  <a:pt x="870247" y="1044207"/>
                  <a:pt x="785611" y="1091815"/>
                </a:cubicBezTo>
                <a:cubicBezTo>
                  <a:pt x="762715" y="1104694"/>
                  <a:pt x="739050" y="1116291"/>
                  <a:pt x="716924" y="1130452"/>
                </a:cubicBezTo>
                <a:cubicBezTo>
                  <a:pt x="667514" y="1162075"/>
                  <a:pt x="691999" y="1150652"/>
                  <a:pt x="661116" y="1177674"/>
                </a:cubicBezTo>
                <a:cubicBezTo>
                  <a:pt x="655731" y="1182386"/>
                  <a:pt x="649482" y="1186022"/>
                  <a:pt x="643944" y="1190553"/>
                </a:cubicBezTo>
                <a:cubicBezTo>
                  <a:pt x="633733" y="1198907"/>
                  <a:pt x="623910" y="1207725"/>
                  <a:pt x="613893" y="1216311"/>
                </a:cubicBezTo>
                <a:cubicBezTo>
                  <a:pt x="611467" y="1221164"/>
                  <a:pt x="602030" y="1241811"/>
                  <a:pt x="596721" y="1246362"/>
                </a:cubicBezTo>
                <a:cubicBezTo>
                  <a:pt x="590386" y="1251792"/>
                  <a:pt x="582199" y="1254613"/>
                  <a:pt x="575256" y="1259241"/>
                </a:cubicBezTo>
                <a:cubicBezTo>
                  <a:pt x="569303" y="1263210"/>
                  <a:pt x="564220" y="1268438"/>
                  <a:pt x="558085" y="1272119"/>
                </a:cubicBezTo>
                <a:cubicBezTo>
                  <a:pt x="549854" y="1277058"/>
                  <a:pt x="540718" y="1280336"/>
                  <a:pt x="532327" y="1284998"/>
                </a:cubicBezTo>
                <a:cubicBezTo>
                  <a:pt x="527817" y="1287504"/>
                  <a:pt x="523741" y="1290722"/>
                  <a:pt x="519448" y="1293584"/>
                </a:cubicBezTo>
                <a:cubicBezTo>
                  <a:pt x="516586" y="1297877"/>
                  <a:pt x="515060" y="1303464"/>
                  <a:pt x="510862" y="1306463"/>
                </a:cubicBezTo>
                <a:cubicBezTo>
                  <a:pt x="504591" y="1310942"/>
                  <a:pt x="495668" y="1310570"/>
                  <a:pt x="489397" y="1315049"/>
                </a:cubicBezTo>
                <a:cubicBezTo>
                  <a:pt x="485199" y="1318048"/>
                  <a:pt x="484459" y="1324280"/>
                  <a:pt x="480811" y="1327928"/>
                </a:cubicBezTo>
                <a:cubicBezTo>
                  <a:pt x="468676" y="1340064"/>
                  <a:pt x="484388" y="1342238"/>
                  <a:pt x="485104" y="1345100"/>
                </a:cubicBezTo>
                <a:close/>
              </a:path>
            </a:pathLst>
          </a:custGeom>
          <a:solidFill>
            <a:srgbClr val="02EE0D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r Verbinder 12"/>
          <p:cNvCxnSpPr>
            <a:endCxn id="14" idx="2"/>
          </p:cNvCxnSpPr>
          <p:nvPr/>
        </p:nvCxnSpPr>
        <p:spPr>
          <a:xfrm flipV="1">
            <a:off x="4793345" y="1996391"/>
            <a:ext cx="622172" cy="4713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322910" y="1627059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ca. 10m Rohrlänge</a:t>
            </a:r>
            <a:endParaRPr lang="de-DE" dirty="0"/>
          </a:p>
        </p:txBody>
      </p:sp>
      <p:cxnSp>
        <p:nvCxnSpPr>
          <p:cNvPr id="15" name="Gerader Verbinder 14"/>
          <p:cNvCxnSpPr/>
          <p:nvPr/>
        </p:nvCxnSpPr>
        <p:spPr>
          <a:xfrm>
            <a:off x="7006107" y="4336147"/>
            <a:ext cx="505416" cy="261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6596129" y="4546036"/>
            <a:ext cx="2574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ZfP</a:t>
            </a:r>
            <a:r>
              <a:rPr lang="de-DE" dirty="0" smtClean="0"/>
              <a:t> bei Errichtung 2.PA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6194738" y="2283785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Rohr immer &lt; DN200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6" y="1591878"/>
            <a:ext cx="6396198" cy="4797148"/>
          </a:xfrm>
          <a:prstGeom prst="rect">
            <a:avLst/>
          </a:prstGeom>
        </p:spPr>
      </p:pic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Wand_VL_BR006_zu_Ringleitung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1930" y="1013249"/>
            <a:ext cx="57392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Wand Vorlauf </a:t>
            </a:r>
            <a:r>
              <a:rPr lang="de-DE" sz="1300" dirty="0"/>
              <a:t>vom 2. UG </a:t>
            </a:r>
            <a:r>
              <a:rPr lang="de-DE" sz="1300" dirty="0" smtClean="0"/>
              <a:t>TH,</a:t>
            </a:r>
          </a:p>
          <a:p>
            <a:r>
              <a:rPr lang="de-DE" sz="1300" dirty="0" smtClean="0"/>
              <a:t>unterhalb </a:t>
            </a:r>
            <a:r>
              <a:rPr lang="de-DE" sz="1300" dirty="0"/>
              <a:t>der zentralen Öffnung </a:t>
            </a:r>
            <a:r>
              <a:rPr lang="de-DE" sz="1300" dirty="0" smtClean="0"/>
              <a:t>durch Heraustrennen eines Rohrsegments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76995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7" y="2439440"/>
            <a:ext cx="7416810" cy="3750206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Wand_VL_BR006_zu_Ringleitung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1" cy="1988836"/>
          </a:xfrm>
          <a:prstGeom prst="rect">
            <a:avLst/>
          </a:prstGeom>
        </p:spPr>
      </p:pic>
      <p:cxnSp>
        <p:nvCxnSpPr>
          <p:cNvPr id="9" name="Gerade Verbindung mit Pfeil 8"/>
          <p:cNvCxnSpPr>
            <a:stCxn id="11" idx="0"/>
          </p:cNvCxnSpPr>
          <p:nvPr/>
        </p:nvCxnSpPr>
        <p:spPr>
          <a:xfrm flipV="1">
            <a:off x="3959933" y="4077072"/>
            <a:ext cx="684075" cy="14401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3491881" y="5517232"/>
            <a:ext cx="936104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BR006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508762" y="1105564"/>
            <a:ext cx="395813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Wand Vorlauf</a:t>
            </a:r>
          </a:p>
          <a:p>
            <a:endParaRPr lang="de-DE" sz="1300" dirty="0" smtClean="0"/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8" name="Gerade Verbindung mit Pfeil 7"/>
          <p:cNvCxnSpPr/>
          <p:nvPr/>
        </p:nvCxnSpPr>
        <p:spPr>
          <a:xfrm>
            <a:off x="2718486" y="1998116"/>
            <a:ext cx="2150076" cy="2153754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6593430" y="1896706"/>
            <a:ext cx="688822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BR006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4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8" y="2439440"/>
            <a:ext cx="7416808" cy="3750206"/>
          </a:xfrm>
          <a:prstGeom prst="rect">
            <a:avLst/>
          </a:prstGeom>
        </p:spPr>
      </p:pic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Wand_VL_BR006_zu_Ringleitung_offen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1556792"/>
            <a:ext cx="2651781" cy="198883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491880" y="5507940"/>
            <a:ext cx="1954381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 smtClean="0"/>
              <a:t>Segment entfernt</a:t>
            </a:r>
            <a:endParaRPr lang="de-DE" dirty="0"/>
          </a:p>
        </p:txBody>
      </p:sp>
      <p:cxnSp>
        <p:nvCxnSpPr>
          <p:cNvPr id="8" name="Gerade Verbindung mit Pfeil 7"/>
          <p:cNvCxnSpPr>
            <a:stCxn id="7" idx="0"/>
          </p:cNvCxnSpPr>
          <p:nvPr/>
        </p:nvCxnSpPr>
        <p:spPr>
          <a:xfrm flipV="1">
            <a:off x="4469071" y="4099879"/>
            <a:ext cx="132811" cy="14080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>
            <a:stCxn id="7" idx="0"/>
          </p:cNvCxnSpPr>
          <p:nvPr/>
        </p:nvCxnSpPr>
        <p:spPr>
          <a:xfrm flipV="1">
            <a:off x="4469071" y="4355812"/>
            <a:ext cx="751001" cy="11521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508762" y="1105564"/>
            <a:ext cx="3958135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300" dirty="0"/>
              <a:t>Zugang KKL </a:t>
            </a:r>
            <a:r>
              <a:rPr lang="de-DE" sz="1300" dirty="0" smtClean="0"/>
              <a:t>Wand Vorlauf</a:t>
            </a:r>
          </a:p>
          <a:p>
            <a:endParaRPr lang="de-DE" sz="1300" dirty="0" smtClean="0"/>
          </a:p>
          <a:p>
            <a:r>
              <a:rPr lang="de-DE" sz="1300" dirty="0" smtClean="0"/>
              <a:t>Zugang durch Heraustrennen eines Rohrsegment  </a:t>
            </a:r>
            <a:endParaRPr lang="de-DE" sz="1300" dirty="0"/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3491880" y="2244338"/>
            <a:ext cx="1376682" cy="1907532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 flipH="1" flipV="1">
            <a:off x="4622945" y="4099879"/>
            <a:ext cx="597127" cy="252047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3006165" y="1998117"/>
            <a:ext cx="1284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lichtes </a:t>
            </a:r>
            <a:r>
              <a:rPr lang="de-DE" sz="1000" dirty="0" smtClean="0"/>
              <a:t>Maß 1,3 m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593430" y="1896706"/>
            <a:ext cx="688822" cy="2923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300" dirty="0" smtClean="0">
                <a:solidFill>
                  <a:schemeClr val="tx1"/>
                </a:solidFill>
                <a:latin typeface="Arial" charset="0"/>
              </a:rPr>
              <a:t>BR006</a:t>
            </a:r>
            <a:endParaRPr lang="de-DE" sz="13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9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Ringleitung </a:t>
            </a:r>
            <a:r>
              <a:rPr lang="de-DE" sz="1100" dirty="0"/>
              <a:t>KKL </a:t>
            </a:r>
            <a:r>
              <a:rPr lang="de-DE" sz="1100" dirty="0" smtClean="0"/>
              <a:t>Wand </a:t>
            </a:r>
            <a:r>
              <a:rPr lang="de-DE" sz="1100" dirty="0"/>
              <a:t>Vorlauf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00808"/>
            <a:ext cx="9143997" cy="462353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054665" y="1296146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Ist: ≈18,5 m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87177" y="1070915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Überprüfung max. Bearbeitungsentfernung</a:t>
            </a:r>
          </a:p>
          <a:p>
            <a:r>
              <a:rPr lang="de-DE" sz="1200" dirty="0" smtClean="0"/>
              <a:t>zwischen Eintritt und weitester SN</a:t>
            </a:r>
          </a:p>
          <a:p>
            <a:r>
              <a:rPr lang="de-DE" sz="1200" dirty="0" smtClean="0"/>
              <a:t>(max. möglich 20 m)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80917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/>
              <a:t>Ringleitung KKL </a:t>
            </a:r>
            <a:r>
              <a:rPr lang="de-DE" sz="1100" dirty="0" smtClean="0"/>
              <a:t>Wand Rücklauf</a:t>
            </a:r>
            <a:endParaRPr lang="de-DE" sz="11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9143999" cy="462353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104085" y="1312624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Ist: ≈17,6 m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87177" y="1070915"/>
            <a:ext cx="30909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Überprüfung max. Bearbeitungsentfernung</a:t>
            </a:r>
          </a:p>
          <a:p>
            <a:r>
              <a:rPr lang="de-DE" sz="1200" dirty="0" smtClean="0"/>
              <a:t>zwischen Eintritt und weitester SN</a:t>
            </a:r>
          </a:p>
          <a:p>
            <a:r>
              <a:rPr lang="de-DE" sz="1200" dirty="0" smtClean="0"/>
              <a:t>(max. möglich 20 m)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5113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rafik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31" y="1316416"/>
            <a:ext cx="2415948" cy="3904782"/>
          </a:xfrm>
          <a:prstGeom prst="rect">
            <a:avLst/>
          </a:prstGeom>
        </p:spPr>
      </p:pic>
      <p:pic>
        <p:nvPicPr>
          <p:cNvPr id="55" name="Grafik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244" y="1308124"/>
            <a:ext cx="2415948" cy="390478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946" y="1228134"/>
            <a:ext cx="3193538" cy="516156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10227" y="5928033"/>
            <a:ext cx="35269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</a:t>
            </a:r>
            <a:r>
              <a:rPr lang="de-DE" sz="1200" dirty="0"/>
              <a:t>Handschweißen (Anzahl </a:t>
            </a:r>
            <a:r>
              <a:rPr lang="de-DE" sz="1200" dirty="0" smtClean="0"/>
              <a:t>5 von 22)</a:t>
            </a:r>
            <a:endParaRPr lang="de-DE" sz="1200" dirty="0"/>
          </a:p>
          <a:p>
            <a:endParaRPr lang="de-DE" sz="1200" dirty="0"/>
          </a:p>
        </p:txBody>
      </p:sp>
      <p:sp>
        <p:nvSpPr>
          <p:cNvPr id="7" name="Rad 6"/>
          <p:cNvSpPr/>
          <p:nvPr/>
        </p:nvSpPr>
        <p:spPr>
          <a:xfrm>
            <a:off x="446259" y="600857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02212" y="6152722"/>
            <a:ext cx="36199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-skaliert und Handschweißen (Anzahl 17 von 22)</a:t>
            </a:r>
            <a:endParaRPr lang="de-DE" sz="1200" dirty="0"/>
          </a:p>
        </p:txBody>
      </p:sp>
      <p:sp>
        <p:nvSpPr>
          <p:cNvPr id="10" name="Rad 9"/>
          <p:cNvSpPr/>
          <p:nvPr/>
        </p:nvSpPr>
        <p:spPr>
          <a:xfrm>
            <a:off x="446259" y="6232259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4" name="Gerader Verbinder 13"/>
          <p:cNvCxnSpPr/>
          <p:nvPr/>
        </p:nvCxnSpPr>
        <p:spPr>
          <a:xfrm>
            <a:off x="460437" y="5401778"/>
            <a:ext cx="1495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640703" y="5251475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&lt; DN200</a:t>
            </a:r>
            <a:endParaRPr lang="de-DE" sz="1200" dirty="0"/>
          </a:p>
        </p:txBody>
      </p:sp>
      <p:sp>
        <p:nvSpPr>
          <p:cNvPr id="17" name="Freihandform 16"/>
          <p:cNvSpPr/>
          <p:nvPr/>
        </p:nvSpPr>
        <p:spPr>
          <a:xfrm>
            <a:off x="385561" y="5664293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19486" y="5589510"/>
            <a:ext cx="2736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 nur Modul 1,4</a:t>
            </a:r>
            <a:endParaRPr lang="de-DE" sz="1200" dirty="0"/>
          </a:p>
        </p:txBody>
      </p:sp>
      <p:sp>
        <p:nvSpPr>
          <p:cNvPr id="19" name="Textfeld 18"/>
          <p:cNvSpPr txBox="1"/>
          <p:nvPr/>
        </p:nvSpPr>
        <p:spPr>
          <a:xfrm>
            <a:off x="6424981" y="3846259"/>
            <a:ext cx="9717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Vorderansicht</a:t>
            </a:r>
            <a:endParaRPr lang="de-DE" sz="1000" dirty="0"/>
          </a:p>
        </p:txBody>
      </p:sp>
      <p:sp>
        <p:nvSpPr>
          <p:cNvPr id="20" name="Textfeld 19"/>
          <p:cNvSpPr txBox="1"/>
          <p:nvPr/>
        </p:nvSpPr>
        <p:spPr>
          <a:xfrm>
            <a:off x="6525371" y="6084954"/>
            <a:ext cx="760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Draufsicht</a:t>
            </a:r>
            <a:endParaRPr lang="de-DE" sz="1000" dirty="0"/>
          </a:p>
        </p:txBody>
      </p:sp>
      <p:sp>
        <p:nvSpPr>
          <p:cNvPr id="29" name="Textfeld 28"/>
          <p:cNvSpPr txBox="1"/>
          <p:nvPr/>
        </p:nvSpPr>
        <p:spPr>
          <a:xfrm>
            <a:off x="225986" y="254041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1710866" y="336546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2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1932506" y="336671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227909" y="363582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4</a:t>
            </a:r>
            <a:endParaRPr lang="de-DE" dirty="0"/>
          </a:p>
        </p:txBody>
      </p:sp>
      <p:cxnSp>
        <p:nvCxnSpPr>
          <p:cNvPr id="34" name="Gerader Verbinder 33"/>
          <p:cNvCxnSpPr>
            <a:stCxn id="29" idx="3"/>
            <a:endCxn id="99" idx="3"/>
          </p:cNvCxnSpPr>
          <p:nvPr/>
        </p:nvCxnSpPr>
        <p:spPr>
          <a:xfrm flipV="1">
            <a:off x="538892" y="2547335"/>
            <a:ext cx="395501" cy="1777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>
            <a:endCxn id="30" idx="2"/>
          </p:cNvCxnSpPr>
          <p:nvPr/>
        </p:nvCxnSpPr>
        <p:spPr>
          <a:xfrm flipV="1">
            <a:off x="1301071" y="3734799"/>
            <a:ext cx="566248" cy="582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/>
          <p:cNvCxnSpPr>
            <a:endCxn id="31" idx="0"/>
          </p:cNvCxnSpPr>
          <p:nvPr/>
        </p:nvCxnSpPr>
        <p:spPr>
          <a:xfrm>
            <a:off x="1366739" y="2099044"/>
            <a:ext cx="722220" cy="12676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/>
          <p:cNvCxnSpPr>
            <a:endCxn id="97" idx="7"/>
          </p:cNvCxnSpPr>
          <p:nvPr/>
        </p:nvCxnSpPr>
        <p:spPr>
          <a:xfrm flipH="1">
            <a:off x="1387820" y="3681895"/>
            <a:ext cx="714578" cy="786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/>
          <p:cNvCxnSpPr/>
          <p:nvPr/>
        </p:nvCxnSpPr>
        <p:spPr>
          <a:xfrm>
            <a:off x="3910127" y="2581417"/>
            <a:ext cx="536806" cy="330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/>
          <p:cNvSpPr txBox="1"/>
          <p:nvPr/>
        </p:nvSpPr>
        <p:spPr>
          <a:xfrm>
            <a:off x="4417729" y="271558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5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4992852" y="3883937"/>
            <a:ext cx="8579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Ringleitung </a:t>
            </a:r>
            <a:endParaRPr lang="de-DE" sz="1000" dirty="0"/>
          </a:p>
        </p:txBody>
      </p:sp>
      <p:cxnSp>
        <p:nvCxnSpPr>
          <p:cNvPr id="64" name="Gerader Verbinder 63"/>
          <p:cNvCxnSpPr/>
          <p:nvPr/>
        </p:nvCxnSpPr>
        <p:spPr>
          <a:xfrm>
            <a:off x="5511697" y="4081728"/>
            <a:ext cx="1066485" cy="325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r Verbinder 69"/>
          <p:cNvCxnSpPr/>
          <p:nvPr/>
        </p:nvCxnSpPr>
        <p:spPr>
          <a:xfrm flipH="1">
            <a:off x="8380895" y="4407599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/>
          <p:cNvCxnSpPr/>
          <p:nvPr/>
        </p:nvCxnSpPr>
        <p:spPr>
          <a:xfrm flipH="1">
            <a:off x="8468979" y="4532036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/>
          <p:cNvCxnSpPr/>
          <p:nvPr/>
        </p:nvCxnSpPr>
        <p:spPr>
          <a:xfrm>
            <a:off x="8745610" y="4407599"/>
            <a:ext cx="88290" cy="126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ad 79"/>
          <p:cNvSpPr/>
          <p:nvPr/>
        </p:nvSpPr>
        <p:spPr>
          <a:xfrm>
            <a:off x="6613836" y="2738017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3" name="Rad 82"/>
          <p:cNvSpPr/>
          <p:nvPr/>
        </p:nvSpPr>
        <p:spPr>
          <a:xfrm>
            <a:off x="8097644" y="5365573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4" name="Rad 83"/>
          <p:cNvSpPr/>
          <p:nvPr/>
        </p:nvSpPr>
        <p:spPr>
          <a:xfrm>
            <a:off x="7886208" y="5948654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5" name="Rad 84"/>
          <p:cNvSpPr/>
          <p:nvPr/>
        </p:nvSpPr>
        <p:spPr>
          <a:xfrm>
            <a:off x="8351496" y="1612724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8" name="Textfeld 87"/>
          <p:cNvSpPr txBox="1"/>
          <p:nvPr/>
        </p:nvSpPr>
        <p:spPr>
          <a:xfrm>
            <a:off x="2714585" y="650740"/>
            <a:ext cx="26613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KKL Wand Modulabgänge M1-5 VL, RL</a:t>
            </a:r>
            <a:endParaRPr lang="de-DE" sz="1100" dirty="0"/>
          </a:p>
        </p:txBody>
      </p:sp>
      <p:sp>
        <p:nvSpPr>
          <p:cNvPr id="54" name="Textfeld 53"/>
          <p:cNvSpPr txBox="1"/>
          <p:nvPr/>
        </p:nvSpPr>
        <p:spPr>
          <a:xfrm>
            <a:off x="936228" y="1065572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Modul 1</a:t>
            </a:r>
            <a:endParaRPr lang="de-DE" sz="1200" dirty="0"/>
          </a:p>
        </p:txBody>
      </p:sp>
      <p:sp>
        <p:nvSpPr>
          <p:cNvPr id="56" name="Textfeld 55"/>
          <p:cNvSpPr txBox="1"/>
          <p:nvPr/>
        </p:nvSpPr>
        <p:spPr>
          <a:xfrm>
            <a:off x="3571346" y="1060172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Modul 4</a:t>
            </a:r>
            <a:endParaRPr lang="de-DE" sz="1200" dirty="0"/>
          </a:p>
        </p:txBody>
      </p:sp>
      <p:sp>
        <p:nvSpPr>
          <p:cNvPr id="57" name="Textfeld 56"/>
          <p:cNvSpPr txBox="1"/>
          <p:nvPr/>
        </p:nvSpPr>
        <p:spPr>
          <a:xfrm>
            <a:off x="6814688" y="1060172"/>
            <a:ext cx="1045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Modul 2,3,5*</a:t>
            </a:r>
            <a:endParaRPr lang="de-DE" sz="1200" dirty="0"/>
          </a:p>
        </p:txBody>
      </p:sp>
      <p:sp>
        <p:nvSpPr>
          <p:cNvPr id="58" name="Textfeld 57"/>
          <p:cNvSpPr txBox="1"/>
          <p:nvPr/>
        </p:nvSpPr>
        <p:spPr>
          <a:xfrm>
            <a:off x="4015214" y="6193760"/>
            <a:ext cx="2255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* - Anzahl dargestellte SN-Fehler x 3</a:t>
            </a:r>
            <a:endParaRPr lang="de-DE" sz="1000" dirty="0"/>
          </a:p>
        </p:txBody>
      </p:sp>
      <p:sp>
        <p:nvSpPr>
          <p:cNvPr id="2" name="Freihandform 1"/>
          <p:cNvSpPr/>
          <p:nvPr/>
        </p:nvSpPr>
        <p:spPr>
          <a:xfrm>
            <a:off x="339213" y="1334729"/>
            <a:ext cx="866468" cy="1836174"/>
          </a:xfrm>
          <a:custGeom>
            <a:avLst/>
            <a:gdLst>
              <a:gd name="connsiteX0" fmla="*/ 707922 w 866468"/>
              <a:gd name="connsiteY0" fmla="*/ 1836174 h 1836174"/>
              <a:gd name="connsiteX1" fmla="*/ 866468 w 866468"/>
              <a:gd name="connsiteY1" fmla="*/ 1828800 h 1836174"/>
              <a:gd name="connsiteX2" fmla="*/ 862781 w 866468"/>
              <a:gd name="connsiteY2" fmla="*/ 1220429 h 1836174"/>
              <a:gd name="connsiteX3" fmla="*/ 619432 w 866468"/>
              <a:gd name="connsiteY3" fmla="*/ 947584 h 1836174"/>
              <a:gd name="connsiteX4" fmla="*/ 634181 w 866468"/>
              <a:gd name="connsiteY4" fmla="*/ 711610 h 1836174"/>
              <a:gd name="connsiteX5" fmla="*/ 866468 w 866468"/>
              <a:gd name="connsiteY5" fmla="*/ 567813 h 1836174"/>
              <a:gd name="connsiteX6" fmla="*/ 667364 w 866468"/>
              <a:gd name="connsiteY6" fmla="*/ 365023 h 1836174"/>
              <a:gd name="connsiteX7" fmla="*/ 674739 w 866468"/>
              <a:gd name="connsiteY7" fmla="*/ 84803 h 1836174"/>
              <a:gd name="connsiteX8" fmla="*/ 405581 w 866468"/>
              <a:gd name="connsiteY8" fmla="*/ 84803 h 1836174"/>
              <a:gd name="connsiteX9" fmla="*/ 401893 w 866468"/>
              <a:gd name="connsiteY9" fmla="*/ 0 h 1836174"/>
              <a:gd name="connsiteX10" fmla="*/ 247035 w 866468"/>
              <a:gd name="connsiteY10" fmla="*/ 3687 h 1836174"/>
              <a:gd name="connsiteX11" fmla="*/ 254410 w 866468"/>
              <a:gd name="connsiteY11" fmla="*/ 497758 h 1836174"/>
              <a:gd name="connsiteX12" fmla="*/ 0 w 866468"/>
              <a:gd name="connsiteY12" fmla="*/ 497758 h 1836174"/>
              <a:gd name="connsiteX13" fmla="*/ 3687 w 866468"/>
              <a:gd name="connsiteY13" fmla="*/ 733732 h 1836174"/>
              <a:gd name="connsiteX14" fmla="*/ 405581 w 866468"/>
              <a:gd name="connsiteY14" fmla="*/ 733732 h 1836174"/>
              <a:gd name="connsiteX15" fmla="*/ 416642 w 866468"/>
              <a:gd name="connsiteY15" fmla="*/ 1102442 h 1836174"/>
              <a:gd name="connsiteX16" fmla="*/ 272845 w 866468"/>
              <a:gd name="connsiteY16" fmla="*/ 1109816 h 1836174"/>
              <a:gd name="connsiteX17" fmla="*/ 272845 w 866468"/>
              <a:gd name="connsiteY17" fmla="*/ 1308919 h 1836174"/>
              <a:gd name="connsiteX18" fmla="*/ 678426 w 866468"/>
              <a:gd name="connsiteY18" fmla="*/ 1305232 h 1836174"/>
              <a:gd name="connsiteX19" fmla="*/ 707922 w 866468"/>
              <a:gd name="connsiteY19" fmla="*/ 1836174 h 183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6468" h="1836174">
                <a:moveTo>
                  <a:pt x="707922" y="1836174"/>
                </a:moveTo>
                <a:lnTo>
                  <a:pt x="866468" y="1828800"/>
                </a:lnTo>
                <a:lnTo>
                  <a:pt x="862781" y="1220429"/>
                </a:lnTo>
                <a:lnTo>
                  <a:pt x="619432" y="947584"/>
                </a:lnTo>
                <a:lnTo>
                  <a:pt x="634181" y="711610"/>
                </a:lnTo>
                <a:lnTo>
                  <a:pt x="866468" y="567813"/>
                </a:lnTo>
                <a:lnTo>
                  <a:pt x="667364" y="365023"/>
                </a:lnTo>
                <a:lnTo>
                  <a:pt x="674739" y="84803"/>
                </a:lnTo>
                <a:lnTo>
                  <a:pt x="405581" y="84803"/>
                </a:lnTo>
                <a:lnTo>
                  <a:pt x="401893" y="0"/>
                </a:lnTo>
                <a:lnTo>
                  <a:pt x="247035" y="3687"/>
                </a:lnTo>
                <a:lnTo>
                  <a:pt x="254410" y="497758"/>
                </a:lnTo>
                <a:lnTo>
                  <a:pt x="0" y="497758"/>
                </a:lnTo>
                <a:lnTo>
                  <a:pt x="3687" y="733732"/>
                </a:lnTo>
                <a:lnTo>
                  <a:pt x="405581" y="733732"/>
                </a:lnTo>
                <a:lnTo>
                  <a:pt x="416642" y="1102442"/>
                </a:lnTo>
                <a:lnTo>
                  <a:pt x="272845" y="1109816"/>
                </a:lnTo>
                <a:lnTo>
                  <a:pt x="272845" y="1308919"/>
                </a:lnTo>
                <a:lnTo>
                  <a:pt x="678426" y="1305232"/>
                </a:lnTo>
                <a:lnTo>
                  <a:pt x="707922" y="1836174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2834253" y="1320549"/>
            <a:ext cx="866468" cy="1836174"/>
          </a:xfrm>
          <a:custGeom>
            <a:avLst/>
            <a:gdLst>
              <a:gd name="connsiteX0" fmla="*/ 707922 w 866468"/>
              <a:gd name="connsiteY0" fmla="*/ 1836174 h 1836174"/>
              <a:gd name="connsiteX1" fmla="*/ 866468 w 866468"/>
              <a:gd name="connsiteY1" fmla="*/ 1828800 h 1836174"/>
              <a:gd name="connsiteX2" fmla="*/ 862781 w 866468"/>
              <a:gd name="connsiteY2" fmla="*/ 1220429 h 1836174"/>
              <a:gd name="connsiteX3" fmla="*/ 619432 w 866468"/>
              <a:gd name="connsiteY3" fmla="*/ 947584 h 1836174"/>
              <a:gd name="connsiteX4" fmla="*/ 634181 w 866468"/>
              <a:gd name="connsiteY4" fmla="*/ 711610 h 1836174"/>
              <a:gd name="connsiteX5" fmla="*/ 866468 w 866468"/>
              <a:gd name="connsiteY5" fmla="*/ 567813 h 1836174"/>
              <a:gd name="connsiteX6" fmla="*/ 667364 w 866468"/>
              <a:gd name="connsiteY6" fmla="*/ 365023 h 1836174"/>
              <a:gd name="connsiteX7" fmla="*/ 674739 w 866468"/>
              <a:gd name="connsiteY7" fmla="*/ 84803 h 1836174"/>
              <a:gd name="connsiteX8" fmla="*/ 405581 w 866468"/>
              <a:gd name="connsiteY8" fmla="*/ 84803 h 1836174"/>
              <a:gd name="connsiteX9" fmla="*/ 401893 w 866468"/>
              <a:gd name="connsiteY9" fmla="*/ 0 h 1836174"/>
              <a:gd name="connsiteX10" fmla="*/ 247035 w 866468"/>
              <a:gd name="connsiteY10" fmla="*/ 3687 h 1836174"/>
              <a:gd name="connsiteX11" fmla="*/ 254410 w 866468"/>
              <a:gd name="connsiteY11" fmla="*/ 497758 h 1836174"/>
              <a:gd name="connsiteX12" fmla="*/ 0 w 866468"/>
              <a:gd name="connsiteY12" fmla="*/ 497758 h 1836174"/>
              <a:gd name="connsiteX13" fmla="*/ 3687 w 866468"/>
              <a:gd name="connsiteY13" fmla="*/ 733732 h 1836174"/>
              <a:gd name="connsiteX14" fmla="*/ 405581 w 866468"/>
              <a:gd name="connsiteY14" fmla="*/ 733732 h 1836174"/>
              <a:gd name="connsiteX15" fmla="*/ 416642 w 866468"/>
              <a:gd name="connsiteY15" fmla="*/ 1102442 h 1836174"/>
              <a:gd name="connsiteX16" fmla="*/ 272845 w 866468"/>
              <a:gd name="connsiteY16" fmla="*/ 1109816 h 1836174"/>
              <a:gd name="connsiteX17" fmla="*/ 272845 w 866468"/>
              <a:gd name="connsiteY17" fmla="*/ 1308919 h 1836174"/>
              <a:gd name="connsiteX18" fmla="*/ 678426 w 866468"/>
              <a:gd name="connsiteY18" fmla="*/ 1305232 h 1836174"/>
              <a:gd name="connsiteX19" fmla="*/ 707922 w 866468"/>
              <a:gd name="connsiteY19" fmla="*/ 1836174 h 183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6468" h="1836174">
                <a:moveTo>
                  <a:pt x="707922" y="1836174"/>
                </a:moveTo>
                <a:lnTo>
                  <a:pt x="866468" y="1828800"/>
                </a:lnTo>
                <a:lnTo>
                  <a:pt x="862781" y="1220429"/>
                </a:lnTo>
                <a:lnTo>
                  <a:pt x="619432" y="947584"/>
                </a:lnTo>
                <a:lnTo>
                  <a:pt x="634181" y="711610"/>
                </a:lnTo>
                <a:lnTo>
                  <a:pt x="866468" y="567813"/>
                </a:lnTo>
                <a:lnTo>
                  <a:pt x="667364" y="365023"/>
                </a:lnTo>
                <a:lnTo>
                  <a:pt x="674739" y="84803"/>
                </a:lnTo>
                <a:lnTo>
                  <a:pt x="405581" y="84803"/>
                </a:lnTo>
                <a:lnTo>
                  <a:pt x="401893" y="0"/>
                </a:lnTo>
                <a:lnTo>
                  <a:pt x="247035" y="3687"/>
                </a:lnTo>
                <a:lnTo>
                  <a:pt x="254410" y="497758"/>
                </a:lnTo>
                <a:lnTo>
                  <a:pt x="0" y="497758"/>
                </a:lnTo>
                <a:lnTo>
                  <a:pt x="3687" y="733732"/>
                </a:lnTo>
                <a:lnTo>
                  <a:pt x="405581" y="733732"/>
                </a:lnTo>
                <a:lnTo>
                  <a:pt x="416642" y="1102442"/>
                </a:lnTo>
                <a:lnTo>
                  <a:pt x="272845" y="1109816"/>
                </a:lnTo>
                <a:lnTo>
                  <a:pt x="272845" y="1308919"/>
                </a:lnTo>
                <a:lnTo>
                  <a:pt x="678426" y="1305232"/>
                </a:lnTo>
                <a:lnTo>
                  <a:pt x="707922" y="1836174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1190932" y="1548581"/>
            <a:ext cx="471949" cy="1696064"/>
          </a:xfrm>
          <a:custGeom>
            <a:avLst/>
            <a:gdLst>
              <a:gd name="connsiteX0" fmla="*/ 7374 w 471949"/>
              <a:gd name="connsiteY0" fmla="*/ 1696064 h 1696064"/>
              <a:gd name="connsiteX1" fmla="*/ 283907 w 471949"/>
              <a:gd name="connsiteY1" fmla="*/ 1692377 h 1696064"/>
              <a:gd name="connsiteX2" fmla="*/ 287594 w 471949"/>
              <a:gd name="connsiteY2" fmla="*/ 652616 h 1696064"/>
              <a:gd name="connsiteX3" fmla="*/ 471949 w 471949"/>
              <a:gd name="connsiteY3" fmla="*/ 527254 h 1696064"/>
              <a:gd name="connsiteX4" fmla="*/ 320778 w 471949"/>
              <a:gd name="connsiteY4" fmla="*/ 394519 h 1696064"/>
              <a:gd name="connsiteX5" fmla="*/ 320778 w 471949"/>
              <a:gd name="connsiteY5" fmla="*/ 0 h 1696064"/>
              <a:gd name="connsiteX6" fmla="*/ 0 w 471949"/>
              <a:gd name="connsiteY6" fmla="*/ 3687 h 1696064"/>
              <a:gd name="connsiteX7" fmla="*/ 7374 w 471949"/>
              <a:gd name="connsiteY7" fmla="*/ 1696064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1949" h="1696064">
                <a:moveTo>
                  <a:pt x="7374" y="1696064"/>
                </a:moveTo>
                <a:lnTo>
                  <a:pt x="283907" y="1692377"/>
                </a:lnTo>
                <a:lnTo>
                  <a:pt x="287594" y="652616"/>
                </a:lnTo>
                <a:lnTo>
                  <a:pt x="471949" y="527254"/>
                </a:lnTo>
                <a:lnTo>
                  <a:pt x="320778" y="394519"/>
                </a:lnTo>
                <a:lnTo>
                  <a:pt x="320778" y="0"/>
                </a:lnTo>
                <a:lnTo>
                  <a:pt x="0" y="3687"/>
                </a:lnTo>
                <a:cubicBezTo>
                  <a:pt x="3687" y="569042"/>
                  <a:pt x="7375" y="1134396"/>
                  <a:pt x="7374" y="1696064"/>
                </a:cubicBez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651243" y="1548581"/>
            <a:ext cx="471949" cy="1696064"/>
          </a:xfrm>
          <a:custGeom>
            <a:avLst/>
            <a:gdLst>
              <a:gd name="connsiteX0" fmla="*/ 7374 w 471949"/>
              <a:gd name="connsiteY0" fmla="*/ 1696064 h 1696064"/>
              <a:gd name="connsiteX1" fmla="*/ 283907 w 471949"/>
              <a:gd name="connsiteY1" fmla="*/ 1692377 h 1696064"/>
              <a:gd name="connsiteX2" fmla="*/ 287594 w 471949"/>
              <a:gd name="connsiteY2" fmla="*/ 652616 h 1696064"/>
              <a:gd name="connsiteX3" fmla="*/ 471949 w 471949"/>
              <a:gd name="connsiteY3" fmla="*/ 527254 h 1696064"/>
              <a:gd name="connsiteX4" fmla="*/ 320778 w 471949"/>
              <a:gd name="connsiteY4" fmla="*/ 394519 h 1696064"/>
              <a:gd name="connsiteX5" fmla="*/ 320778 w 471949"/>
              <a:gd name="connsiteY5" fmla="*/ 0 h 1696064"/>
              <a:gd name="connsiteX6" fmla="*/ 0 w 471949"/>
              <a:gd name="connsiteY6" fmla="*/ 3687 h 1696064"/>
              <a:gd name="connsiteX7" fmla="*/ 7374 w 471949"/>
              <a:gd name="connsiteY7" fmla="*/ 1696064 h 169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1949" h="1696064">
                <a:moveTo>
                  <a:pt x="7374" y="1696064"/>
                </a:moveTo>
                <a:lnTo>
                  <a:pt x="283907" y="1692377"/>
                </a:lnTo>
                <a:lnTo>
                  <a:pt x="287594" y="652616"/>
                </a:lnTo>
                <a:lnTo>
                  <a:pt x="471949" y="527254"/>
                </a:lnTo>
                <a:lnTo>
                  <a:pt x="320778" y="394519"/>
                </a:lnTo>
                <a:lnTo>
                  <a:pt x="320778" y="0"/>
                </a:lnTo>
                <a:lnTo>
                  <a:pt x="0" y="3687"/>
                </a:lnTo>
                <a:cubicBezTo>
                  <a:pt x="3687" y="569042"/>
                  <a:pt x="7375" y="1134396"/>
                  <a:pt x="7374" y="1696064"/>
                </a:cubicBez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/>
          <p:cNvSpPr/>
          <p:nvPr/>
        </p:nvSpPr>
        <p:spPr>
          <a:xfrm>
            <a:off x="2878350" y="3820495"/>
            <a:ext cx="2002094" cy="825909"/>
          </a:xfrm>
          <a:custGeom>
            <a:avLst/>
            <a:gdLst>
              <a:gd name="connsiteX0" fmla="*/ 0 w 2002094"/>
              <a:gd name="connsiteY0" fmla="*/ 313403 h 825909"/>
              <a:gd name="connsiteX1" fmla="*/ 173294 w 2002094"/>
              <a:gd name="connsiteY1" fmla="*/ 825909 h 825909"/>
              <a:gd name="connsiteX2" fmla="*/ 527255 w 2002094"/>
              <a:gd name="connsiteY2" fmla="*/ 704235 h 825909"/>
              <a:gd name="connsiteX3" fmla="*/ 457200 w 2002094"/>
              <a:gd name="connsiteY3" fmla="*/ 508819 h 825909"/>
              <a:gd name="connsiteX4" fmla="*/ 851720 w 2002094"/>
              <a:gd name="connsiteY4" fmla="*/ 431390 h 825909"/>
              <a:gd name="connsiteX5" fmla="*/ 859094 w 2002094"/>
              <a:gd name="connsiteY5" fmla="*/ 269158 h 825909"/>
              <a:gd name="connsiteX6" fmla="*/ 1780868 w 2002094"/>
              <a:gd name="connsiteY6" fmla="*/ 269158 h 825909"/>
              <a:gd name="connsiteX7" fmla="*/ 2002094 w 2002094"/>
              <a:gd name="connsiteY7" fmla="*/ 162232 h 825909"/>
              <a:gd name="connsiteX8" fmla="*/ 1891481 w 2002094"/>
              <a:gd name="connsiteY8" fmla="*/ 0 h 825909"/>
              <a:gd name="connsiteX9" fmla="*/ 1758746 w 2002094"/>
              <a:gd name="connsiteY9" fmla="*/ 81116 h 825909"/>
              <a:gd name="connsiteX10" fmla="*/ 689487 w 2002094"/>
              <a:gd name="connsiteY10" fmla="*/ 81116 h 825909"/>
              <a:gd name="connsiteX11" fmla="*/ 685800 w 2002094"/>
              <a:gd name="connsiteY11" fmla="*/ 195416 h 825909"/>
              <a:gd name="connsiteX12" fmla="*/ 365023 w 2002094"/>
              <a:gd name="connsiteY12" fmla="*/ 232287 h 825909"/>
              <a:gd name="connsiteX13" fmla="*/ 350275 w 2002094"/>
              <a:gd name="connsiteY13" fmla="*/ 158545 h 825909"/>
              <a:gd name="connsiteX14" fmla="*/ 0 w 2002094"/>
              <a:gd name="connsiteY14" fmla="*/ 313403 h 82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2094" h="825909">
                <a:moveTo>
                  <a:pt x="0" y="313403"/>
                </a:moveTo>
                <a:lnTo>
                  <a:pt x="173294" y="825909"/>
                </a:lnTo>
                <a:lnTo>
                  <a:pt x="527255" y="704235"/>
                </a:lnTo>
                <a:lnTo>
                  <a:pt x="457200" y="508819"/>
                </a:lnTo>
                <a:lnTo>
                  <a:pt x="851720" y="431390"/>
                </a:lnTo>
                <a:lnTo>
                  <a:pt x="859094" y="269158"/>
                </a:lnTo>
                <a:lnTo>
                  <a:pt x="1780868" y="269158"/>
                </a:lnTo>
                <a:lnTo>
                  <a:pt x="2002094" y="162232"/>
                </a:lnTo>
                <a:lnTo>
                  <a:pt x="1891481" y="0"/>
                </a:lnTo>
                <a:lnTo>
                  <a:pt x="1758746" y="81116"/>
                </a:lnTo>
                <a:lnTo>
                  <a:pt x="689487" y="81116"/>
                </a:lnTo>
                <a:lnTo>
                  <a:pt x="685800" y="195416"/>
                </a:lnTo>
                <a:lnTo>
                  <a:pt x="365023" y="232287"/>
                </a:lnTo>
                <a:lnTo>
                  <a:pt x="350275" y="158545"/>
                </a:lnTo>
                <a:lnTo>
                  <a:pt x="0" y="31340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403748" y="3820495"/>
            <a:ext cx="2002094" cy="825909"/>
          </a:xfrm>
          <a:custGeom>
            <a:avLst/>
            <a:gdLst>
              <a:gd name="connsiteX0" fmla="*/ 0 w 2002094"/>
              <a:gd name="connsiteY0" fmla="*/ 313403 h 825909"/>
              <a:gd name="connsiteX1" fmla="*/ 173294 w 2002094"/>
              <a:gd name="connsiteY1" fmla="*/ 825909 h 825909"/>
              <a:gd name="connsiteX2" fmla="*/ 527255 w 2002094"/>
              <a:gd name="connsiteY2" fmla="*/ 704235 h 825909"/>
              <a:gd name="connsiteX3" fmla="*/ 457200 w 2002094"/>
              <a:gd name="connsiteY3" fmla="*/ 508819 h 825909"/>
              <a:gd name="connsiteX4" fmla="*/ 851720 w 2002094"/>
              <a:gd name="connsiteY4" fmla="*/ 431390 h 825909"/>
              <a:gd name="connsiteX5" fmla="*/ 859094 w 2002094"/>
              <a:gd name="connsiteY5" fmla="*/ 269158 h 825909"/>
              <a:gd name="connsiteX6" fmla="*/ 1780868 w 2002094"/>
              <a:gd name="connsiteY6" fmla="*/ 269158 h 825909"/>
              <a:gd name="connsiteX7" fmla="*/ 2002094 w 2002094"/>
              <a:gd name="connsiteY7" fmla="*/ 162232 h 825909"/>
              <a:gd name="connsiteX8" fmla="*/ 1891481 w 2002094"/>
              <a:gd name="connsiteY8" fmla="*/ 0 h 825909"/>
              <a:gd name="connsiteX9" fmla="*/ 1758746 w 2002094"/>
              <a:gd name="connsiteY9" fmla="*/ 81116 h 825909"/>
              <a:gd name="connsiteX10" fmla="*/ 689487 w 2002094"/>
              <a:gd name="connsiteY10" fmla="*/ 81116 h 825909"/>
              <a:gd name="connsiteX11" fmla="*/ 685800 w 2002094"/>
              <a:gd name="connsiteY11" fmla="*/ 195416 h 825909"/>
              <a:gd name="connsiteX12" fmla="*/ 365023 w 2002094"/>
              <a:gd name="connsiteY12" fmla="*/ 232287 h 825909"/>
              <a:gd name="connsiteX13" fmla="*/ 350275 w 2002094"/>
              <a:gd name="connsiteY13" fmla="*/ 158545 h 825909"/>
              <a:gd name="connsiteX14" fmla="*/ 0 w 2002094"/>
              <a:gd name="connsiteY14" fmla="*/ 313403 h 82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02094" h="825909">
                <a:moveTo>
                  <a:pt x="0" y="313403"/>
                </a:moveTo>
                <a:lnTo>
                  <a:pt x="173294" y="825909"/>
                </a:lnTo>
                <a:lnTo>
                  <a:pt x="527255" y="704235"/>
                </a:lnTo>
                <a:lnTo>
                  <a:pt x="457200" y="508819"/>
                </a:lnTo>
                <a:lnTo>
                  <a:pt x="851720" y="431390"/>
                </a:lnTo>
                <a:lnTo>
                  <a:pt x="859094" y="269158"/>
                </a:lnTo>
                <a:lnTo>
                  <a:pt x="1780868" y="269158"/>
                </a:lnTo>
                <a:lnTo>
                  <a:pt x="2002094" y="162232"/>
                </a:lnTo>
                <a:lnTo>
                  <a:pt x="1891481" y="0"/>
                </a:lnTo>
                <a:lnTo>
                  <a:pt x="1758746" y="81116"/>
                </a:lnTo>
                <a:lnTo>
                  <a:pt x="689487" y="81116"/>
                </a:lnTo>
                <a:lnTo>
                  <a:pt x="685800" y="195416"/>
                </a:lnTo>
                <a:lnTo>
                  <a:pt x="365023" y="232287"/>
                </a:lnTo>
                <a:lnTo>
                  <a:pt x="350275" y="158545"/>
                </a:lnTo>
                <a:lnTo>
                  <a:pt x="0" y="313403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9" name="Gerader Verbinder 68"/>
          <p:cNvCxnSpPr/>
          <p:nvPr/>
        </p:nvCxnSpPr>
        <p:spPr>
          <a:xfrm flipH="1">
            <a:off x="4763440" y="3648477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 flipH="1">
            <a:off x="2269633" y="3657287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r Verbinder 71"/>
          <p:cNvCxnSpPr/>
          <p:nvPr/>
        </p:nvCxnSpPr>
        <p:spPr>
          <a:xfrm flipH="1">
            <a:off x="2323996" y="3755650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r Verbinder 72"/>
          <p:cNvCxnSpPr/>
          <p:nvPr/>
        </p:nvCxnSpPr>
        <p:spPr>
          <a:xfrm flipH="1">
            <a:off x="4817043" y="3749044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/>
          <p:cNvCxnSpPr/>
          <p:nvPr/>
        </p:nvCxnSpPr>
        <p:spPr>
          <a:xfrm>
            <a:off x="5123758" y="3654345"/>
            <a:ext cx="70971" cy="101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/>
          <p:cNvCxnSpPr/>
          <p:nvPr/>
        </p:nvCxnSpPr>
        <p:spPr>
          <a:xfrm>
            <a:off x="2640471" y="3670356"/>
            <a:ext cx="60345" cy="923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ad 77"/>
          <p:cNvSpPr/>
          <p:nvPr/>
        </p:nvSpPr>
        <p:spPr>
          <a:xfrm>
            <a:off x="1876885" y="4871093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9" name="Rad 78"/>
          <p:cNvSpPr/>
          <p:nvPr/>
        </p:nvSpPr>
        <p:spPr>
          <a:xfrm>
            <a:off x="4352832" y="4867626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1" name="Rad 80"/>
          <p:cNvSpPr/>
          <p:nvPr/>
        </p:nvSpPr>
        <p:spPr>
          <a:xfrm>
            <a:off x="2030134" y="4465553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2" name="Rad 81"/>
          <p:cNvSpPr/>
          <p:nvPr/>
        </p:nvSpPr>
        <p:spPr>
          <a:xfrm>
            <a:off x="4520469" y="4425742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9" name="Rad 88"/>
          <p:cNvSpPr/>
          <p:nvPr/>
        </p:nvSpPr>
        <p:spPr>
          <a:xfrm>
            <a:off x="5104013" y="3648477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1" name="Rad 90"/>
          <p:cNvSpPr/>
          <p:nvPr/>
        </p:nvSpPr>
        <p:spPr>
          <a:xfrm>
            <a:off x="3784669" y="250635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2" name="Rad 91"/>
          <p:cNvSpPr/>
          <p:nvPr/>
        </p:nvSpPr>
        <p:spPr>
          <a:xfrm>
            <a:off x="1280719" y="199974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4" name="Rad 93"/>
          <p:cNvSpPr/>
          <p:nvPr/>
        </p:nvSpPr>
        <p:spPr>
          <a:xfrm>
            <a:off x="1066680" y="399316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5" name="Rad 94"/>
          <p:cNvSpPr/>
          <p:nvPr/>
        </p:nvSpPr>
        <p:spPr>
          <a:xfrm>
            <a:off x="1203527" y="317823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6" name="Rad 95"/>
          <p:cNvSpPr/>
          <p:nvPr/>
        </p:nvSpPr>
        <p:spPr>
          <a:xfrm>
            <a:off x="1221779" y="432480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7" name="Rad 96"/>
          <p:cNvSpPr/>
          <p:nvPr/>
        </p:nvSpPr>
        <p:spPr>
          <a:xfrm>
            <a:off x="1288885" y="445173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98" name="Gerader Verbinder 97"/>
          <p:cNvCxnSpPr/>
          <p:nvPr/>
        </p:nvCxnSpPr>
        <p:spPr>
          <a:xfrm>
            <a:off x="1328061" y="3262404"/>
            <a:ext cx="427915" cy="242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ad 98"/>
          <p:cNvSpPr/>
          <p:nvPr/>
        </p:nvSpPr>
        <p:spPr>
          <a:xfrm>
            <a:off x="917418" y="2448400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00" name="Gerader Verbinder 99"/>
          <p:cNvCxnSpPr>
            <a:endCxn id="94" idx="1"/>
          </p:cNvCxnSpPr>
          <p:nvPr/>
        </p:nvCxnSpPr>
        <p:spPr>
          <a:xfrm>
            <a:off x="510299" y="3821658"/>
            <a:ext cx="573356" cy="188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ihandform 58"/>
          <p:cNvSpPr/>
          <p:nvPr/>
        </p:nvSpPr>
        <p:spPr>
          <a:xfrm>
            <a:off x="977081" y="4192229"/>
            <a:ext cx="505132" cy="737419"/>
          </a:xfrm>
          <a:custGeom>
            <a:avLst/>
            <a:gdLst>
              <a:gd name="connsiteX0" fmla="*/ 3687 w 505132"/>
              <a:gd name="connsiteY0" fmla="*/ 475636 h 737419"/>
              <a:gd name="connsiteX1" fmla="*/ 0 w 505132"/>
              <a:gd name="connsiteY1" fmla="*/ 339213 h 737419"/>
              <a:gd name="connsiteX2" fmla="*/ 501445 w 505132"/>
              <a:gd name="connsiteY2" fmla="*/ 0 h 737419"/>
              <a:gd name="connsiteX3" fmla="*/ 505132 w 505132"/>
              <a:gd name="connsiteY3" fmla="*/ 737419 h 737419"/>
              <a:gd name="connsiteX4" fmla="*/ 3687 w 505132"/>
              <a:gd name="connsiteY4" fmla="*/ 475636 h 73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32" h="737419">
                <a:moveTo>
                  <a:pt x="3687" y="475636"/>
                </a:moveTo>
                <a:lnTo>
                  <a:pt x="0" y="339213"/>
                </a:lnTo>
                <a:lnTo>
                  <a:pt x="501445" y="0"/>
                </a:lnTo>
                <a:lnTo>
                  <a:pt x="505132" y="737419"/>
                </a:lnTo>
                <a:lnTo>
                  <a:pt x="3687" y="475636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1" name="Freihandform 100"/>
          <p:cNvSpPr/>
          <p:nvPr/>
        </p:nvSpPr>
        <p:spPr>
          <a:xfrm>
            <a:off x="3490608" y="4185593"/>
            <a:ext cx="505132" cy="737419"/>
          </a:xfrm>
          <a:custGeom>
            <a:avLst/>
            <a:gdLst>
              <a:gd name="connsiteX0" fmla="*/ 3687 w 505132"/>
              <a:gd name="connsiteY0" fmla="*/ 475636 h 737419"/>
              <a:gd name="connsiteX1" fmla="*/ 0 w 505132"/>
              <a:gd name="connsiteY1" fmla="*/ 339213 h 737419"/>
              <a:gd name="connsiteX2" fmla="*/ 501445 w 505132"/>
              <a:gd name="connsiteY2" fmla="*/ 0 h 737419"/>
              <a:gd name="connsiteX3" fmla="*/ 505132 w 505132"/>
              <a:gd name="connsiteY3" fmla="*/ 737419 h 737419"/>
              <a:gd name="connsiteX4" fmla="*/ 3687 w 505132"/>
              <a:gd name="connsiteY4" fmla="*/ 475636 h 73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32" h="737419">
                <a:moveTo>
                  <a:pt x="3687" y="475636"/>
                </a:moveTo>
                <a:lnTo>
                  <a:pt x="0" y="339213"/>
                </a:lnTo>
                <a:lnTo>
                  <a:pt x="501445" y="0"/>
                </a:lnTo>
                <a:lnTo>
                  <a:pt x="505132" y="737419"/>
                </a:lnTo>
                <a:lnTo>
                  <a:pt x="3687" y="475636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2" name="Gerader Verbinder 101"/>
          <p:cNvCxnSpPr/>
          <p:nvPr/>
        </p:nvCxnSpPr>
        <p:spPr>
          <a:xfrm flipV="1">
            <a:off x="5522647" y="3704997"/>
            <a:ext cx="1182784" cy="2127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49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946" y="1228134"/>
            <a:ext cx="3193538" cy="5161564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6424981" y="3846259"/>
            <a:ext cx="9717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Vorderansicht</a:t>
            </a:r>
            <a:endParaRPr lang="de-DE" sz="1000" dirty="0"/>
          </a:p>
        </p:txBody>
      </p:sp>
      <p:sp>
        <p:nvSpPr>
          <p:cNvPr id="32" name="Textfeld 31"/>
          <p:cNvSpPr txBox="1"/>
          <p:nvPr/>
        </p:nvSpPr>
        <p:spPr>
          <a:xfrm>
            <a:off x="6525371" y="6084954"/>
            <a:ext cx="760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Draufsicht</a:t>
            </a:r>
            <a:endParaRPr lang="de-DE" sz="1000" dirty="0"/>
          </a:p>
        </p:txBody>
      </p:sp>
      <p:sp>
        <p:nvSpPr>
          <p:cNvPr id="33" name="Textfeld 32"/>
          <p:cNvSpPr txBox="1"/>
          <p:nvPr/>
        </p:nvSpPr>
        <p:spPr>
          <a:xfrm>
            <a:off x="4992852" y="3883937"/>
            <a:ext cx="8579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Ringleitung </a:t>
            </a:r>
            <a:endParaRPr lang="de-DE" sz="1000" dirty="0"/>
          </a:p>
        </p:txBody>
      </p:sp>
      <p:cxnSp>
        <p:nvCxnSpPr>
          <p:cNvPr id="34" name="Gerader Verbinder 33"/>
          <p:cNvCxnSpPr/>
          <p:nvPr/>
        </p:nvCxnSpPr>
        <p:spPr>
          <a:xfrm>
            <a:off x="5511697" y="4081728"/>
            <a:ext cx="1066485" cy="325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>
            <a:off x="8380895" y="4407599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/>
          <p:cNvCxnSpPr/>
          <p:nvPr/>
        </p:nvCxnSpPr>
        <p:spPr>
          <a:xfrm flipH="1">
            <a:off x="8468979" y="4532036"/>
            <a:ext cx="366684" cy="2463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>
            <a:off x="8745610" y="4407599"/>
            <a:ext cx="88290" cy="126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ad 37"/>
          <p:cNvSpPr/>
          <p:nvPr/>
        </p:nvSpPr>
        <p:spPr>
          <a:xfrm>
            <a:off x="6613836" y="2738017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9" name="Rad 38"/>
          <p:cNvSpPr/>
          <p:nvPr/>
        </p:nvSpPr>
        <p:spPr>
          <a:xfrm>
            <a:off x="8097644" y="5365573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1" name="Rad 40"/>
          <p:cNvSpPr/>
          <p:nvPr/>
        </p:nvSpPr>
        <p:spPr>
          <a:xfrm>
            <a:off x="6993121" y="3693007"/>
            <a:ext cx="115910" cy="115909"/>
          </a:xfrm>
          <a:prstGeom prst="donut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V="1">
            <a:off x="5522647" y="3704997"/>
            <a:ext cx="1182784" cy="2127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316888" y="1024748"/>
            <a:ext cx="6508513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Eine Reparatur mittels Schleifroboter nur begrenzt möglich.</a:t>
            </a:r>
          </a:p>
          <a:p>
            <a:r>
              <a:rPr lang="de-DE" sz="1200" dirty="0" smtClean="0"/>
              <a:t>Viele Fehler an </a:t>
            </a:r>
            <a:r>
              <a:rPr lang="de-DE" sz="1200" dirty="0" err="1" smtClean="0"/>
              <a:t>Einstutzungen</a:t>
            </a:r>
            <a:r>
              <a:rPr lang="de-DE" sz="1200" dirty="0" smtClean="0"/>
              <a:t> oder Entleerungshähnen</a:t>
            </a:r>
            <a:endParaRPr lang="de-DE" sz="1200" dirty="0"/>
          </a:p>
          <a:p>
            <a:r>
              <a:rPr lang="de-DE" sz="1200" dirty="0" smtClean="0"/>
              <a:t>bzw. Druck- und Temperaturmessung.  </a:t>
            </a:r>
            <a:endParaRPr lang="de-DE" sz="1200" dirty="0"/>
          </a:p>
          <a:p>
            <a:r>
              <a:rPr lang="de-DE" sz="1200" dirty="0" smtClean="0"/>
              <a:t>Großer Teil der Rohrleitungen ohne VT-Untersuchung.</a:t>
            </a:r>
          </a:p>
          <a:p>
            <a:endParaRPr lang="de-DE" sz="1200" dirty="0"/>
          </a:p>
          <a:p>
            <a:r>
              <a:rPr lang="de-DE" sz="1400" dirty="0" smtClean="0"/>
              <a:t>Vorschlag Vorgehensweise Schritt 1:</a:t>
            </a:r>
          </a:p>
          <a:p>
            <a:endParaRPr lang="de-DE" sz="1200" dirty="0" smtClean="0"/>
          </a:p>
          <a:p>
            <a:pPr marL="228600" indent="-228600">
              <a:buAutoNum type="arabicPeriod"/>
            </a:pPr>
            <a:r>
              <a:rPr lang="de-DE" sz="1200" dirty="0" smtClean="0"/>
              <a:t>Temporäre Demontage der Sammler KKL Wand RL im Verteiler DIB,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öffnen Schmutzfänger und Entnahme Sieb und demontieren Sicherheitsventil 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und </a:t>
            </a:r>
            <a:r>
              <a:rPr lang="de-DE" sz="1200" dirty="0" err="1" smtClean="0"/>
              <a:t>Entleerkugelhähne</a:t>
            </a:r>
            <a:r>
              <a:rPr lang="de-DE" sz="1200" dirty="0" smtClean="0"/>
              <a:t> (jeweils ca. 1Woche für Mon- bzw. Demontage)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Achtung: Dichtungen ersetzen!</a:t>
            </a:r>
          </a:p>
          <a:p>
            <a:pPr marL="228600" indent="-228600">
              <a:buAutoNum type="arabicPeriod" startAt="2"/>
            </a:pPr>
            <a:r>
              <a:rPr lang="de-DE" sz="1200" dirty="0" smtClean="0"/>
              <a:t>Vollständige VT-Untersuchung (ca. 2-3Tage für alle Module)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Platzverhältnisse ausreichend. Platzsituation verschlechtert sich deutlich ab ca. KW37-38.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(Montage DAERB, Sicherheitsventile und Entleerung)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4557958" y="2029181"/>
            <a:ext cx="13773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b="1" dirty="0" smtClean="0"/>
              <a:t>Beispiel für Punkt 4</a:t>
            </a:r>
            <a:endParaRPr lang="de-DE" sz="1000" b="1" dirty="0"/>
          </a:p>
        </p:txBody>
      </p:sp>
      <p:cxnSp>
        <p:nvCxnSpPr>
          <p:cNvPr id="48" name="Gerader Verbinder 47"/>
          <p:cNvCxnSpPr>
            <a:stCxn id="47" idx="2"/>
            <a:endCxn id="38" idx="1"/>
          </p:cNvCxnSpPr>
          <p:nvPr/>
        </p:nvCxnSpPr>
        <p:spPr>
          <a:xfrm>
            <a:off x="5246608" y="2275402"/>
            <a:ext cx="1384203" cy="4795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6287076" y="1161558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DN125</a:t>
            </a:r>
            <a:endParaRPr lang="de-DE" sz="1000" dirty="0"/>
          </a:p>
        </p:txBody>
      </p:sp>
      <p:sp>
        <p:nvSpPr>
          <p:cNvPr id="51" name="Textfeld 50"/>
          <p:cNvSpPr txBox="1"/>
          <p:nvPr/>
        </p:nvSpPr>
        <p:spPr>
          <a:xfrm>
            <a:off x="8114617" y="1350829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DN125</a:t>
            </a:r>
            <a:endParaRPr lang="de-DE" sz="1000" dirty="0"/>
          </a:p>
        </p:txBody>
      </p:sp>
      <p:sp>
        <p:nvSpPr>
          <p:cNvPr id="52" name="Textfeld 51"/>
          <p:cNvSpPr txBox="1"/>
          <p:nvPr/>
        </p:nvSpPr>
        <p:spPr>
          <a:xfrm>
            <a:off x="7682028" y="2073500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DN100</a:t>
            </a:r>
            <a:endParaRPr lang="de-DE" sz="1000" dirty="0"/>
          </a:p>
        </p:txBody>
      </p:sp>
      <p:cxnSp>
        <p:nvCxnSpPr>
          <p:cNvPr id="54" name="Gerader Verbinder 53"/>
          <p:cNvCxnSpPr/>
          <p:nvPr/>
        </p:nvCxnSpPr>
        <p:spPr>
          <a:xfrm flipV="1">
            <a:off x="6961239" y="3617043"/>
            <a:ext cx="274476" cy="34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/>
          <p:cNvCxnSpPr/>
          <p:nvPr/>
        </p:nvCxnSpPr>
        <p:spPr>
          <a:xfrm flipV="1">
            <a:off x="7238665" y="3274405"/>
            <a:ext cx="284740" cy="3374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/>
          <p:cNvSpPr txBox="1"/>
          <p:nvPr/>
        </p:nvSpPr>
        <p:spPr>
          <a:xfrm>
            <a:off x="7322582" y="2899958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b="1" dirty="0" smtClean="0"/>
              <a:t>Evtl. Trennstelle möglichst </a:t>
            </a:r>
          </a:p>
          <a:p>
            <a:r>
              <a:rPr lang="de-DE" sz="1000" b="1" dirty="0" smtClean="0"/>
              <a:t>dicht an Ringleitung</a:t>
            </a:r>
            <a:endParaRPr lang="de-DE" sz="1000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2714585" y="650740"/>
            <a:ext cx="26613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KKL Wand Modulabgänge M1-5 VL, RL</a:t>
            </a:r>
            <a:endParaRPr lang="de-DE" sz="1100" dirty="0"/>
          </a:p>
        </p:txBody>
      </p:sp>
      <p:sp>
        <p:nvSpPr>
          <p:cNvPr id="2" name="Textfeld 1"/>
          <p:cNvSpPr txBox="1"/>
          <p:nvPr/>
        </p:nvSpPr>
        <p:spPr>
          <a:xfrm>
            <a:off x="310650" y="4407599"/>
            <a:ext cx="4709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Vorschlag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Vorgehensweise Schritt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2:</a:t>
            </a:r>
          </a:p>
          <a:p>
            <a:endParaRPr lang="de-DE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Wo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möglich lokale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Vorort-Reparatur</a:t>
            </a:r>
            <a:endParaRPr lang="de-DE" sz="12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z. B. Abtrennen und Ausbohren alter Entleerungen und </a:t>
            </a:r>
          </a:p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einschweißen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einer Reduzierung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.)</a:t>
            </a:r>
          </a:p>
          <a:p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2.  Wenn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notwendig Demontage und Reparatur in Halle 22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eines </a:t>
            </a:r>
            <a:endParaRPr lang="de-DE" sz="12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ganzen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Modulabganges oder Teilrohrstückes und einfügen von </a:t>
            </a:r>
          </a:p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     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</a:rPr>
              <a:t>zusätzlichen </a:t>
            </a:r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Flanschverbindungen</a:t>
            </a:r>
          </a:p>
        </p:txBody>
      </p:sp>
    </p:spTree>
    <p:extLst>
      <p:ext uri="{BB962C8B-B14F-4D97-AF65-F5344CB8AC3E}">
        <p14:creationId xmlns:p14="http://schemas.microsoft.com/office/powerpoint/2010/main" val="74844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46" y="1073467"/>
            <a:ext cx="1472602" cy="502500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891" y="2591876"/>
            <a:ext cx="3688306" cy="350659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40827" y="6132354"/>
            <a:ext cx="11462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KKL Wand RL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5142451" y="6098473"/>
            <a:ext cx="17716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KKL Wand VL</a:t>
            </a:r>
            <a:endParaRPr lang="de-DE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8018400" y="3792205"/>
            <a:ext cx="1217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</a:t>
            </a:r>
          </a:p>
          <a:p>
            <a:r>
              <a:rPr lang="de-DE" sz="1200" dirty="0" smtClean="0"/>
              <a:t>Schmutzfänger</a:t>
            </a:r>
            <a:endParaRPr lang="de-DE" sz="1200" dirty="0"/>
          </a:p>
        </p:txBody>
      </p:sp>
      <p:cxnSp>
        <p:nvCxnSpPr>
          <p:cNvPr id="9" name="Gerader Verbinder 8"/>
          <p:cNvCxnSpPr>
            <a:stCxn id="7" idx="1"/>
          </p:cNvCxnSpPr>
          <p:nvPr/>
        </p:nvCxnSpPr>
        <p:spPr>
          <a:xfrm flipH="1" flipV="1">
            <a:off x="7290033" y="4023037"/>
            <a:ext cx="728367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5669680" y="2175635"/>
            <a:ext cx="2348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Entleerung DN32</a:t>
            </a:r>
            <a:endParaRPr lang="de-DE" sz="1200" dirty="0"/>
          </a:p>
        </p:txBody>
      </p:sp>
      <p:cxnSp>
        <p:nvCxnSpPr>
          <p:cNvPr id="12" name="Gerader Verbinder 11"/>
          <p:cNvCxnSpPr>
            <a:stCxn id="11" idx="2"/>
          </p:cNvCxnSpPr>
          <p:nvPr/>
        </p:nvCxnSpPr>
        <p:spPr>
          <a:xfrm flipH="1">
            <a:off x="6711193" y="2452634"/>
            <a:ext cx="132847" cy="18925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>
            <a:stCxn id="11" idx="2"/>
          </p:cNvCxnSpPr>
          <p:nvPr/>
        </p:nvCxnSpPr>
        <p:spPr>
          <a:xfrm>
            <a:off x="6844040" y="2452634"/>
            <a:ext cx="613773" cy="1062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1213170" y="4878289"/>
            <a:ext cx="2348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Entleerung DN32</a:t>
            </a:r>
            <a:endParaRPr lang="de-DE" sz="1200" dirty="0"/>
          </a:p>
        </p:txBody>
      </p:sp>
      <p:cxnSp>
        <p:nvCxnSpPr>
          <p:cNvPr id="24" name="Gerader Verbinder 23"/>
          <p:cNvCxnSpPr/>
          <p:nvPr/>
        </p:nvCxnSpPr>
        <p:spPr>
          <a:xfrm>
            <a:off x="989901" y="4672668"/>
            <a:ext cx="1229479" cy="2056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681690" y="3175485"/>
            <a:ext cx="1754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Flansch </a:t>
            </a:r>
          </a:p>
          <a:p>
            <a:r>
              <a:rPr lang="de-DE" sz="1200" dirty="0" smtClean="0"/>
              <a:t>Sicherheitsventil</a:t>
            </a:r>
            <a:endParaRPr lang="de-DE" sz="1200" dirty="0"/>
          </a:p>
        </p:txBody>
      </p:sp>
      <p:cxnSp>
        <p:nvCxnSpPr>
          <p:cNvPr id="27" name="Gerader Verbinder 26"/>
          <p:cNvCxnSpPr>
            <a:endCxn id="26" idx="1"/>
          </p:cNvCxnSpPr>
          <p:nvPr/>
        </p:nvCxnSpPr>
        <p:spPr>
          <a:xfrm>
            <a:off x="1305331" y="3406317"/>
            <a:ext cx="376359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>
            <a:off x="1016345" y="914219"/>
            <a:ext cx="1754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Zugang durch Flansch </a:t>
            </a:r>
          </a:p>
          <a:p>
            <a:r>
              <a:rPr lang="de-DE" sz="1200" dirty="0" smtClean="0"/>
              <a:t>Sammler Verteiler DIB</a:t>
            </a:r>
            <a:endParaRPr lang="de-DE" sz="1200" dirty="0"/>
          </a:p>
        </p:txBody>
      </p:sp>
      <p:cxnSp>
        <p:nvCxnSpPr>
          <p:cNvPr id="32" name="Gerader Verbinder 31"/>
          <p:cNvCxnSpPr/>
          <p:nvPr/>
        </p:nvCxnSpPr>
        <p:spPr>
          <a:xfrm flipV="1">
            <a:off x="575489" y="1145051"/>
            <a:ext cx="515080" cy="2187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fik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520" y="4563107"/>
            <a:ext cx="1367480" cy="1313642"/>
          </a:xfrm>
          <a:prstGeom prst="rect">
            <a:avLst/>
          </a:prstGeom>
        </p:spPr>
      </p:pic>
      <p:sp>
        <p:nvSpPr>
          <p:cNvPr id="38" name="Textfeld 37"/>
          <p:cNvSpPr txBox="1"/>
          <p:nvPr/>
        </p:nvSpPr>
        <p:spPr>
          <a:xfrm>
            <a:off x="1681690" y="3935485"/>
            <a:ext cx="1752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KH mit Regelschlitz</a:t>
            </a:r>
          </a:p>
          <a:p>
            <a:r>
              <a:rPr lang="de-DE" sz="1200" dirty="0" smtClean="0"/>
              <a:t>(</a:t>
            </a:r>
            <a:r>
              <a:rPr lang="de-DE" sz="1200" dirty="0"/>
              <a:t>Ö</a:t>
            </a:r>
            <a:r>
              <a:rPr lang="de-DE" sz="1200" dirty="0" smtClean="0"/>
              <a:t>ffnung 125x37,5mm)</a:t>
            </a:r>
            <a:endParaRPr lang="de-DE" sz="1200" dirty="0"/>
          </a:p>
        </p:txBody>
      </p:sp>
      <p:cxnSp>
        <p:nvCxnSpPr>
          <p:cNvPr id="39" name="Gerader Verbinder 38"/>
          <p:cNvCxnSpPr/>
          <p:nvPr/>
        </p:nvCxnSpPr>
        <p:spPr>
          <a:xfrm>
            <a:off x="1067917" y="3912668"/>
            <a:ext cx="689929" cy="253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/>
          <p:cNvCxnSpPr/>
          <p:nvPr/>
        </p:nvCxnSpPr>
        <p:spPr>
          <a:xfrm>
            <a:off x="4785357" y="3515206"/>
            <a:ext cx="1717033" cy="8299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3741141" y="2990819"/>
            <a:ext cx="1828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Temperatursensor </a:t>
            </a:r>
          </a:p>
          <a:p>
            <a:r>
              <a:rPr lang="de-DE" sz="1200" dirty="0" smtClean="0"/>
              <a:t>mit Tauchhülse im Rohr </a:t>
            </a:r>
          </a:p>
          <a:p>
            <a:r>
              <a:rPr lang="de-DE" sz="1200" dirty="0" smtClean="0"/>
              <a:t>verschweißt.</a:t>
            </a:r>
            <a:endParaRPr lang="de-DE" sz="1200" dirty="0"/>
          </a:p>
        </p:txBody>
      </p:sp>
      <p:sp>
        <p:nvSpPr>
          <p:cNvPr id="45" name="Textfeld 44"/>
          <p:cNvSpPr txBox="1"/>
          <p:nvPr/>
        </p:nvSpPr>
        <p:spPr>
          <a:xfrm>
            <a:off x="2387530" y="652609"/>
            <a:ext cx="41681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Detail VT-Untersuchung KKL Wand Modulabgänge M1-5 VL, RL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42410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90" y="1056068"/>
            <a:ext cx="3826600" cy="3520225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952" y="2895713"/>
            <a:ext cx="5405884" cy="336116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054826" y="668928"/>
            <a:ext cx="27590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Anhang 1 (Rohr &lt; DN200 KKL Wand RL)</a:t>
            </a:r>
            <a:endParaRPr lang="de-DE" sz="1100" dirty="0"/>
          </a:p>
        </p:txBody>
      </p:sp>
      <p:sp>
        <p:nvSpPr>
          <p:cNvPr id="6" name="Ellipse 5"/>
          <p:cNvSpPr/>
          <p:nvPr/>
        </p:nvSpPr>
        <p:spPr>
          <a:xfrm>
            <a:off x="1493949" y="1845972"/>
            <a:ext cx="729803" cy="70833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876800" y="3739166"/>
            <a:ext cx="18742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Nachschweißen</a:t>
            </a:r>
            <a:endParaRPr lang="de-DE" sz="1100" dirty="0"/>
          </a:p>
        </p:txBody>
      </p:sp>
      <p:sp>
        <p:nvSpPr>
          <p:cNvPr id="8" name="Textfeld 7"/>
          <p:cNvSpPr txBox="1"/>
          <p:nvPr/>
        </p:nvSpPr>
        <p:spPr>
          <a:xfrm>
            <a:off x="6282625" y="3344215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I.O.</a:t>
            </a:r>
            <a:endParaRPr lang="de-DE" sz="1100" dirty="0"/>
          </a:p>
        </p:txBody>
      </p:sp>
      <p:sp>
        <p:nvSpPr>
          <p:cNvPr id="9" name="Textfeld 8"/>
          <p:cNvSpPr txBox="1"/>
          <p:nvPr/>
        </p:nvSpPr>
        <p:spPr>
          <a:xfrm>
            <a:off x="4213157" y="2925025"/>
            <a:ext cx="2537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SN-Fehler Schleifen und begutachten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14584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2400557" y="668928"/>
            <a:ext cx="40575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Anhang </a:t>
            </a:r>
            <a:r>
              <a:rPr lang="de-DE" sz="1100" dirty="0"/>
              <a:t>2</a:t>
            </a:r>
            <a:r>
              <a:rPr lang="de-DE" sz="1100" dirty="0" smtClean="0"/>
              <a:t> (Zugänglichkeit nach Endausbau 2.UG TH-Zentrum)</a:t>
            </a:r>
            <a:endParaRPr lang="de-DE" sz="11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8" y="1666445"/>
            <a:ext cx="2438264" cy="189186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896" y="1666445"/>
            <a:ext cx="2511110" cy="189186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8" y="4411449"/>
            <a:ext cx="2438264" cy="192511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54724" y="1000932"/>
            <a:ext cx="6672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Ausbau Passstück KKL Target Ausheizen RL</a:t>
            </a:r>
          </a:p>
          <a:p>
            <a:r>
              <a:rPr lang="de-DE" sz="1000" dirty="0" smtClean="0"/>
              <a:t>(Demontage „</a:t>
            </a:r>
            <a:r>
              <a:rPr lang="de-DE" sz="1000" dirty="0"/>
              <a:t>H</a:t>
            </a:r>
            <a:r>
              <a:rPr lang="de-DE" sz="1000" dirty="0" smtClean="0"/>
              <a:t>alterungsreste“ und lösen der Flansche (3x). Dann heraus schwenken (siehe Bilder).</a:t>
            </a:r>
          </a:p>
          <a:p>
            <a:r>
              <a:rPr lang="de-DE" sz="1000" dirty="0" smtClean="0"/>
              <a:t>Um die Leitungen und Rohre der </a:t>
            </a:r>
            <a:r>
              <a:rPr lang="de-DE" sz="1000" dirty="0" err="1" smtClean="0"/>
              <a:t>Kryoanlage</a:t>
            </a:r>
            <a:r>
              <a:rPr lang="de-DE" sz="1000" dirty="0" smtClean="0"/>
              <a:t> zu schützen, Errichtung eines Podestes (Stehen auf Podest möglich))</a:t>
            </a:r>
            <a:endParaRPr lang="de-DE" sz="1000" dirty="0"/>
          </a:p>
        </p:txBody>
      </p:sp>
      <p:sp>
        <p:nvSpPr>
          <p:cNvPr id="10" name="Textfeld 9"/>
          <p:cNvSpPr txBox="1"/>
          <p:nvPr/>
        </p:nvSpPr>
        <p:spPr>
          <a:xfrm>
            <a:off x="354724" y="3792934"/>
            <a:ext cx="6732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Ausbau Passstück KKL Target Ausheizen VL</a:t>
            </a:r>
          </a:p>
          <a:p>
            <a:r>
              <a:rPr lang="de-DE" sz="1000" dirty="0" smtClean="0"/>
              <a:t>(Nach Ausbau Passstück RL genug Platz um das Passstück VL zu demontieren. Lösen der Flansche (2x) seitliches </a:t>
            </a:r>
          </a:p>
          <a:p>
            <a:r>
              <a:rPr lang="de-DE" sz="1000" dirty="0" smtClean="0"/>
              <a:t>verschieben und danach herausschwenken (Passstück VL kleiner als Passstück RL))</a:t>
            </a:r>
            <a:endParaRPr lang="de-DE" sz="1000" dirty="0"/>
          </a:p>
        </p:txBody>
      </p:sp>
      <p:cxnSp>
        <p:nvCxnSpPr>
          <p:cNvPr id="12" name="Gerade Verbindung mit Pfeil 11"/>
          <p:cNvCxnSpPr/>
          <p:nvPr/>
        </p:nvCxnSpPr>
        <p:spPr>
          <a:xfrm flipH="1">
            <a:off x="2400557" y="1518407"/>
            <a:ext cx="1961718" cy="1317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5841124" y="5596837"/>
            <a:ext cx="3436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Bauraumuntersuchung positiv. </a:t>
            </a:r>
          </a:p>
          <a:p>
            <a:r>
              <a:rPr lang="de-DE" sz="1600" dirty="0" smtClean="0"/>
              <a:t>Demontage der SBG </a:t>
            </a:r>
          </a:p>
          <a:p>
            <a:r>
              <a:rPr lang="de-DE" sz="1600" dirty="0" smtClean="0"/>
              <a:t>möglich (Stand 06/23).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1192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90" y="1056068"/>
            <a:ext cx="4710522" cy="4333376"/>
          </a:xfrm>
          <a:prstGeom prst="rect">
            <a:avLst/>
          </a:prstGeom>
        </p:spPr>
      </p:pic>
      <p:cxnSp>
        <p:nvCxnSpPr>
          <p:cNvPr id="11" name="Gerader Verbinder 10"/>
          <p:cNvCxnSpPr>
            <a:stCxn id="12" idx="1"/>
          </p:cNvCxnSpPr>
          <p:nvPr/>
        </p:nvCxnSpPr>
        <p:spPr>
          <a:xfrm flipH="1">
            <a:off x="3661894" y="2352541"/>
            <a:ext cx="1515413" cy="3691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5177307" y="2167875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Rohr &lt; DN200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119738" y="629299"/>
            <a:ext cx="4681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dirty="0" smtClean="0"/>
              <a:t>Ringleitung KKL Wand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400557" y="668928"/>
            <a:ext cx="40575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Anhang </a:t>
            </a:r>
            <a:r>
              <a:rPr lang="de-DE" sz="1100" dirty="0"/>
              <a:t>2</a:t>
            </a:r>
            <a:r>
              <a:rPr lang="de-DE" sz="1100" dirty="0" smtClean="0"/>
              <a:t> (Zugänglichkeit nach Endausbau 2.UG TH-Zentrum)</a:t>
            </a:r>
            <a:endParaRPr lang="de-DE" sz="1100" dirty="0"/>
          </a:p>
        </p:txBody>
      </p:sp>
      <p:sp>
        <p:nvSpPr>
          <p:cNvPr id="4" name="Textfeld 3"/>
          <p:cNvSpPr txBox="1"/>
          <p:nvPr/>
        </p:nvSpPr>
        <p:spPr>
          <a:xfrm>
            <a:off x="354724" y="1000932"/>
            <a:ext cx="80473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Ausbau Passstück KKL PLDIA RL</a:t>
            </a:r>
          </a:p>
          <a:p>
            <a:r>
              <a:rPr lang="de-DE" sz="1000" dirty="0" smtClean="0"/>
              <a:t>(Demontage Podest und lösen der Flansche (2x). Dann seitlich verschieben  und an Seilzug anheben und auf HDS absetzten (siehe Bilder))</a:t>
            </a:r>
            <a:endParaRPr lang="de-DE" sz="10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87" y="1502213"/>
            <a:ext cx="2451537" cy="176963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502213"/>
            <a:ext cx="2451537" cy="176963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13" y="1502214"/>
            <a:ext cx="2144111" cy="176717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7" y="3474344"/>
            <a:ext cx="2440417" cy="2021753"/>
          </a:xfrm>
          <a:prstGeom prst="rect">
            <a:avLst/>
          </a:prstGeom>
        </p:spPr>
      </p:pic>
      <p:cxnSp>
        <p:nvCxnSpPr>
          <p:cNvPr id="14" name="Gerade Verbindung mit Pfeil 13"/>
          <p:cNvCxnSpPr/>
          <p:nvPr/>
        </p:nvCxnSpPr>
        <p:spPr>
          <a:xfrm flipH="1">
            <a:off x="6458078" y="2096814"/>
            <a:ext cx="202853" cy="102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3921162" y="3530307"/>
            <a:ext cx="45801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Ausbau Passstück KKL PLDIA VL</a:t>
            </a:r>
          </a:p>
          <a:p>
            <a:r>
              <a:rPr lang="de-DE" sz="1000" dirty="0" smtClean="0"/>
              <a:t>(Genauso wie Passstück RL (auf Bild ist abgestelltes Passstück RL zu sehen))</a:t>
            </a:r>
            <a:endParaRPr lang="de-DE" sz="1000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98528" y="4053177"/>
            <a:ext cx="3054570" cy="2152083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54724" y="5620485"/>
            <a:ext cx="3436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Bauraumuntersuchung positiv. </a:t>
            </a:r>
          </a:p>
          <a:p>
            <a:r>
              <a:rPr lang="de-DE" sz="1600" dirty="0" smtClean="0"/>
              <a:t>Demontage der SBG </a:t>
            </a:r>
          </a:p>
          <a:p>
            <a:r>
              <a:rPr lang="de-DE" sz="1600" dirty="0" smtClean="0"/>
              <a:t>möglich (Stand 06/23).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31088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054826" y="668928"/>
            <a:ext cx="30524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Anhang </a:t>
            </a:r>
            <a:r>
              <a:rPr lang="de-DE" sz="1100" dirty="0"/>
              <a:t>3</a:t>
            </a:r>
            <a:r>
              <a:rPr lang="de-DE" sz="1100" dirty="0" smtClean="0"/>
              <a:t> (Parallelarbeit von 2 Roboterteams)</a:t>
            </a:r>
            <a:endParaRPr lang="de-DE" sz="11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39" y="1426780"/>
            <a:ext cx="3731430" cy="4840014"/>
          </a:xfrm>
          <a:prstGeom prst="rect">
            <a:avLst/>
          </a:prstGeom>
        </p:spPr>
      </p:pic>
      <p:sp>
        <p:nvSpPr>
          <p:cNvPr id="8" name="Freihandform 7"/>
          <p:cNvSpPr/>
          <p:nvPr/>
        </p:nvSpPr>
        <p:spPr>
          <a:xfrm>
            <a:off x="1340069" y="1474076"/>
            <a:ext cx="2230821" cy="4792717"/>
          </a:xfrm>
          <a:custGeom>
            <a:avLst/>
            <a:gdLst>
              <a:gd name="connsiteX0" fmla="*/ 39414 w 2230821"/>
              <a:gd name="connsiteY0" fmla="*/ 4784834 h 4792717"/>
              <a:gd name="connsiteX1" fmla="*/ 0 w 2230821"/>
              <a:gd name="connsiteY1" fmla="*/ 938048 h 4792717"/>
              <a:gd name="connsiteX2" fmla="*/ 331076 w 2230821"/>
              <a:gd name="connsiteY2" fmla="*/ 370490 h 4792717"/>
              <a:gd name="connsiteX3" fmla="*/ 338959 w 2230821"/>
              <a:gd name="connsiteY3" fmla="*/ 0 h 4792717"/>
              <a:gd name="connsiteX4" fmla="*/ 874986 w 2230821"/>
              <a:gd name="connsiteY4" fmla="*/ 31531 h 4792717"/>
              <a:gd name="connsiteX5" fmla="*/ 898634 w 2230821"/>
              <a:gd name="connsiteY5" fmla="*/ 764627 h 4792717"/>
              <a:gd name="connsiteX6" fmla="*/ 2167759 w 2230821"/>
              <a:gd name="connsiteY6" fmla="*/ 756745 h 4792717"/>
              <a:gd name="connsiteX7" fmla="*/ 2230821 w 2230821"/>
              <a:gd name="connsiteY7" fmla="*/ 2144110 h 4792717"/>
              <a:gd name="connsiteX8" fmla="*/ 1797269 w 2230821"/>
              <a:gd name="connsiteY8" fmla="*/ 2885090 h 4792717"/>
              <a:gd name="connsiteX9" fmla="*/ 788276 w 2230821"/>
              <a:gd name="connsiteY9" fmla="*/ 2940269 h 4792717"/>
              <a:gd name="connsiteX10" fmla="*/ 756745 w 2230821"/>
              <a:gd name="connsiteY10" fmla="*/ 2167758 h 4792717"/>
              <a:gd name="connsiteX11" fmla="*/ 1008993 w 2230821"/>
              <a:gd name="connsiteY11" fmla="*/ 2096814 h 4792717"/>
              <a:gd name="connsiteX12" fmla="*/ 1040524 w 2230821"/>
              <a:gd name="connsiteY12" fmla="*/ 2530365 h 4792717"/>
              <a:gd name="connsiteX13" fmla="*/ 1631731 w 2230821"/>
              <a:gd name="connsiteY13" fmla="*/ 2656490 h 4792717"/>
              <a:gd name="connsiteX14" fmla="*/ 1907628 w 2230821"/>
              <a:gd name="connsiteY14" fmla="*/ 1749972 h 4792717"/>
              <a:gd name="connsiteX15" fmla="*/ 1891862 w 2230821"/>
              <a:gd name="connsiteY15" fmla="*/ 1040524 h 4792717"/>
              <a:gd name="connsiteX16" fmla="*/ 409903 w 2230821"/>
              <a:gd name="connsiteY16" fmla="*/ 1150883 h 4792717"/>
              <a:gd name="connsiteX17" fmla="*/ 220717 w 2230821"/>
              <a:gd name="connsiteY17" fmla="*/ 1623848 h 4792717"/>
              <a:gd name="connsiteX18" fmla="*/ 504497 w 2230821"/>
              <a:gd name="connsiteY18" fmla="*/ 2096814 h 4792717"/>
              <a:gd name="connsiteX19" fmla="*/ 496614 w 2230821"/>
              <a:gd name="connsiteY19" fmla="*/ 4792717 h 4792717"/>
              <a:gd name="connsiteX20" fmla="*/ 39414 w 2230821"/>
              <a:gd name="connsiteY20" fmla="*/ 4784834 h 4792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30821" h="4792717">
                <a:moveTo>
                  <a:pt x="39414" y="4784834"/>
                </a:moveTo>
                <a:lnTo>
                  <a:pt x="0" y="938048"/>
                </a:lnTo>
                <a:lnTo>
                  <a:pt x="331076" y="370490"/>
                </a:lnTo>
                <a:lnTo>
                  <a:pt x="338959" y="0"/>
                </a:lnTo>
                <a:lnTo>
                  <a:pt x="874986" y="31531"/>
                </a:lnTo>
                <a:lnTo>
                  <a:pt x="898634" y="764627"/>
                </a:lnTo>
                <a:lnTo>
                  <a:pt x="2167759" y="756745"/>
                </a:lnTo>
                <a:lnTo>
                  <a:pt x="2230821" y="2144110"/>
                </a:lnTo>
                <a:lnTo>
                  <a:pt x="1797269" y="2885090"/>
                </a:lnTo>
                <a:lnTo>
                  <a:pt x="788276" y="2940269"/>
                </a:lnTo>
                <a:lnTo>
                  <a:pt x="756745" y="2167758"/>
                </a:lnTo>
                <a:lnTo>
                  <a:pt x="1008993" y="2096814"/>
                </a:lnTo>
                <a:lnTo>
                  <a:pt x="1040524" y="2530365"/>
                </a:lnTo>
                <a:lnTo>
                  <a:pt x="1631731" y="2656490"/>
                </a:lnTo>
                <a:lnTo>
                  <a:pt x="1907628" y="1749972"/>
                </a:lnTo>
                <a:lnTo>
                  <a:pt x="1891862" y="1040524"/>
                </a:lnTo>
                <a:lnTo>
                  <a:pt x="409903" y="1150883"/>
                </a:lnTo>
                <a:lnTo>
                  <a:pt x="220717" y="1623848"/>
                </a:lnTo>
                <a:lnTo>
                  <a:pt x="504497" y="2096814"/>
                </a:lnTo>
                <a:cubicBezTo>
                  <a:pt x="501869" y="2995448"/>
                  <a:pt x="499242" y="3894083"/>
                  <a:pt x="496614" y="4792717"/>
                </a:cubicBezTo>
                <a:lnTo>
                  <a:pt x="39414" y="4784834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>
            <a:solidFill>
              <a:srgbClr val="FFC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1442906" y="3338818"/>
            <a:ext cx="192947" cy="5079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1635852" y="3409727"/>
            <a:ext cx="243281" cy="34015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1956119" y="3634710"/>
            <a:ext cx="241797" cy="212077"/>
          </a:xfrm>
          <a:prstGeom prst="ellipse">
            <a:avLst/>
          </a:prstGeom>
          <a:noFill/>
          <a:ln>
            <a:solidFill>
              <a:srgbClr val="02EE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362489" y="4648899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2464078" y="2241734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1704924" y="2264216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1936499" y="1923172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160692" y="3363986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1212112" y="3846787"/>
            <a:ext cx="179376" cy="1915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/>
          <p:cNvSpPr/>
          <p:nvPr/>
        </p:nvSpPr>
        <p:spPr>
          <a:xfrm>
            <a:off x="2927796" y="2072665"/>
            <a:ext cx="218076" cy="54469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1472979" y="1454350"/>
            <a:ext cx="469729" cy="2422077"/>
          </a:xfrm>
          <a:custGeom>
            <a:avLst/>
            <a:gdLst>
              <a:gd name="connsiteX0" fmla="*/ 322265 w 469729"/>
              <a:gd name="connsiteY0" fmla="*/ 2303918 h 2422077"/>
              <a:gd name="connsiteX1" fmla="*/ 397766 w 469729"/>
              <a:gd name="connsiteY1" fmla="*/ 2412975 h 2422077"/>
              <a:gd name="connsiteX2" fmla="*/ 448100 w 469729"/>
              <a:gd name="connsiteY2" fmla="*/ 2094193 h 2422077"/>
              <a:gd name="connsiteX3" fmla="*/ 20261 w 469729"/>
              <a:gd name="connsiteY3" fmla="*/ 1834134 h 2422077"/>
              <a:gd name="connsiteX4" fmla="*/ 95762 w 469729"/>
              <a:gd name="connsiteY4" fmla="*/ 1179793 h 2422077"/>
              <a:gd name="connsiteX5" fmla="*/ 330654 w 469729"/>
              <a:gd name="connsiteY5" fmla="*/ 156336 h 2422077"/>
              <a:gd name="connsiteX6" fmla="*/ 364210 w 469729"/>
              <a:gd name="connsiteY6" fmla="*/ 13723 h 2422077"/>
              <a:gd name="connsiteX7" fmla="*/ 355821 w 469729"/>
              <a:gd name="connsiteY7" fmla="*/ 13723 h 24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9729" h="2422077">
                <a:moveTo>
                  <a:pt x="322265" y="2303918"/>
                </a:moveTo>
                <a:cubicBezTo>
                  <a:pt x="349529" y="2375923"/>
                  <a:pt x="376794" y="2447929"/>
                  <a:pt x="397766" y="2412975"/>
                </a:cubicBezTo>
                <a:cubicBezTo>
                  <a:pt x="418739" y="2378021"/>
                  <a:pt x="511017" y="2190666"/>
                  <a:pt x="448100" y="2094193"/>
                </a:cubicBezTo>
                <a:cubicBezTo>
                  <a:pt x="385183" y="1997720"/>
                  <a:pt x="78984" y="1986534"/>
                  <a:pt x="20261" y="1834134"/>
                </a:cubicBezTo>
                <a:cubicBezTo>
                  <a:pt x="-38462" y="1681734"/>
                  <a:pt x="44030" y="1459426"/>
                  <a:pt x="95762" y="1179793"/>
                </a:cubicBezTo>
                <a:cubicBezTo>
                  <a:pt x="147494" y="900160"/>
                  <a:pt x="285913" y="350681"/>
                  <a:pt x="330654" y="156336"/>
                </a:cubicBezTo>
                <a:cubicBezTo>
                  <a:pt x="375395" y="-38009"/>
                  <a:pt x="360016" y="37492"/>
                  <a:pt x="364210" y="13723"/>
                </a:cubicBezTo>
                <a:cubicBezTo>
                  <a:pt x="368405" y="-10046"/>
                  <a:pt x="362113" y="1838"/>
                  <a:pt x="355821" y="13723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Freihandform 21"/>
          <p:cNvSpPr/>
          <p:nvPr/>
        </p:nvSpPr>
        <p:spPr>
          <a:xfrm>
            <a:off x="1399897" y="3783435"/>
            <a:ext cx="93343" cy="2390862"/>
          </a:xfrm>
          <a:custGeom>
            <a:avLst/>
            <a:gdLst>
              <a:gd name="connsiteX0" fmla="*/ 51398 w 93343"/>
              <a:gd name="connsiteY0" fmla="*/ 0 h 2390862"/>
              <a:gd name="connsiteX1" fmla="*/ 1064 w 93343"/>
              <a:gd name="connsiteY1" fmla="*/ 1015068 h 2390862"/>
              <a:gd name="connsiteX2" fmla="*/ 93343 w 93343"/>
              <a:gd name="connsiteY2" fmla="*/ 2390862 h 2390862"/>
              <a:gd name="connsiteX3" fmla="*/ 93343 w 93343"/>
              <a:gd name="connsiteY3" fmla="*/ 2390862 h 239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43" h="2390862">
                <a:moveTo>
                  <a:pt x="51398" y="0"/>
                </a:moveTo>
                <a:cubicBezTo>
                  <a:pt x="22735" y="308295"/>
                  <a:pt x="-5927" y="616591"/>
                  <a:pt x="1064" y="1015068"/>
                </a:cubicBezTo>
                <a:cubicBezTo>
                  <a:pt x="8055" y="1413545"/>
                  <a:pt x="93343" y="2390862"/>
                  <a:pt x="93343" y="2390862"/>
                </a:cubicBezTo>
                <a:lnTo>
                  <a:pt x="93343" y="2390862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/>
          <p:cNvSpPr/>
          <p:nvPr/>
        </p:nvSpPr>
        <p:spPr>
          <a:xfrm>
            <a:off x="2019921" y="1476462"/>
            <a:ext cx="1445137" cy="3171039"/>
          </a:xfrm>
          <a:custGeom>
            <a:avLst/>
            <a:gdLst>
              <a:gd name="connsiteX0" fmla="*/ 438053 w 1445137"/>
              <a:gd name="connsiteY0" fmla="*/ 3171039 h 3171039"/>
              <a:gd name="connsiteX1" fmla="*/ 614222 w 1445137"/>
              <a:gd name="connsiteY1" fmla="*/ 2852257 h 3171039"/>
              <a:gd name="connsiteX2" fmla="*/ 1260174 w 1445137"/>
              <a:gd name="connsiteY2" fmla="*/ 2533476 h 3171039"/>
              <a:gd name="connsiteX3" fmla="*/ 1444732 w 1445137"/>
              <a:gd name="connsiteY3" fmla="*/ 1560353 h 3171039"/>
              <a:gd name="connsiteX4" fmla="*/ 1226618 w 1445137"/>
              <a:gd name="connsiteY4" fmla="*/ 880844 h 3171039"/>
              <a:gd name="connsiteX5" fmla="*/ 194773 w 1445137"/>
              <a:gd name="connsiteY5" fmla="*/ 838899 h 3171039"/>
              <a:gd name="connsiteX6" fmla="*/ 1826 w 1445137"/>
              <a:gd name="connsiteY6" fmla="*/ 0 h 3171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137" h="3171039">
                <a:moveTo>
                  <a:pt x="438053" y="3171039"/>
                </a:moveTo>
                <a:cubicBezTo>
                  <a:pt x="457627" y="3064778"/>
                  <a:pt x="477202" y="2958517"/>
                  <a:pt x="614222" y="2852257"/>
                </a:cubicBezTo>
                <a:cubicBezTo>
                  <a:pt x="751242" y="2745997"/>
                  <a:pt x="1121756" y="2748793"/>
                  <a:pt x="1260174" y="2533476"/>
                </a:cubicBezTo>
                <a:cubicBezTo>
                  <a:pt x="1398592" y="2318159"/>
                  <a:pt x="1450325" y="1835792"/>
                  <a:pt x="1444732" y="1560353"/>
                </a:cubicBezTo>
                <a:cubicBezTo>
                  <a:pt x="1439139" y="1284914"/>
                  <a:pt x="1434944" y="1001086"/>
                  <a:pt x="1226618" y="880844"/>
                </a:cubicBezTo>
                <a:cubicBezTo>
                  <a:pt x="1018292" y="760602"/>
                  <a:pt x="398905" y="985706"/>
                  <a:pt x="194773" y="838899"/>
                </a:cubicBezTo>
                <a:cubicBezTo>
                  <a:pt x="-9359" y="692092"/>
                  <a:pt x="-3767" y="346046"/>
                  <a:pt x="1826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ihandform 23"/>
          <p:cNvSpPr/>
          <p:nvPr/>
        </p:nvSpPr>
        <p:spPr>
          <a:xfrm>
            <a:off x="1241571" y="1426128"/>
            <a:ext cx="545284" cy="2416030"/>
          </a:xfrm>
          <a:custGeom>
            <a:avLst/>
            <a:gdLst>
              <a:gd name="connsiteX0" fmla="*/ 0 w 545284"/>
              <a:gd name="connsiteY0" fmla="*/ 2416030 h 2416030"/>
              <a:gd name="connsiteX1" fmla="*/ 125835 w 545284"/>
              <a:gd name="connsiteY1" fmla="*/ 1501630 h 2416030"/>
              <a:gd name="connsiteX2" fmla="*/ 385893 w 545284"/>
              <a:gd name="connsiteY2" fmla="*/ 570452 h 2416030"/>
              <a:gd name="connsiteX3" fmla="*/ 545284 w 545284"/>
              <a:gd name="connsiteY3" fmla="*/ 0 h 241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284" h="2416030">
                <a:moveTo>
                  <a:pt x="0" y="2416030"/>
                </a:moveTo>
                <a:cubicBezTo>
                  <a:pt x="30760" y="2112628"/>
                  <a:pt x="61520" y="1809226"/>
                  <a:pt x="125835" y="1501630"/>
                </a:cubicBezTo>
                <a:cubicBezTo>
                  <a:pt x="190150" y="1194034"/>
                  <a:pt x="385893" y="570452"/>
                  <a:pt x="385893" y="570452"/>
                </a:cubicBezTo>
                <a:lnTo>
                  <a:pt x="545284" y="0"/>
                </a:ln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/>
          <p:cNvSpPr/>
          <p:nvPr/>
        </p:nvSpPr>
        <p:spPr>
          <a:xfrm>
            <a:off x="1364224" y="3430324"/>
            <a:ext cx="946972" cy="2794307"/>
          </a:xfrm>
          <a:custGeom>
            <a:avLst/>
            <a:gdLst>
              <a:gd name="connsiteX0" fmla="*/ 842081 w 946972"/>
              <a:gd name="connsiteY0" fmla="*/ 411834 h 2794307"/>
              <a:gd name="connsiteX1" fmla="*/ 942748 w 946972"/>
              <a:gd name="connsiteY1" fmla="*/ 353111 h 2794307"/>
              <a:gd name="connsiteX2" fmla="*/ 716246 w 946972"/>
              <a:gd name="connsiteY2" fmla="*/ 134997 h 2794307"/>
              <a:gd name="connsiteX3" fmla="*/ 120627 w 946972"/>
              <a:gd name="connsiteY3" fmla="*/ 773 h 2794307"/>
              <a:gd name="connsiteX4" fmla="*/ 11570 w 946972"/>
              <a:gd name="connsiteY4" fmla="*/ 193720 h 2794307"/>
              <a:gd name="connsiteX5" fmla="*/ 3182 w 946972"/>
              <a:gd name="connsiteY5" fmla="*/ 1091342 h 2794307"/>
              <a:gd name="connsiteX6" fmla="*/ 11570 w 946972"/>
              <a:gd name="connsiteY6" fmla="*/ 2794307 h 2794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972" h="2794307">
                <a:moveTo>
                  <a:pt x="842081" y="411834"/>
                </a:moveTo>
                <a:cubicBezTo>
                  <a:pt x="902900" y="405542"/>
                  <a:pt x="963720" y="399250"/>
                  <a:pt x="942748" y="353111"/>
                </a:cubicBezTo>
                <a:cubicBezTo>
                  <a:pt x="921776" y="306972"/>
                  <a:pt x="853266" y="193720"/>
                  <a:pt x="716246" y="134997"/>
                </a:cubicBezTo>
                <a:cubicBezTo>
                  <a:pt x="579226" y="76274"/>
                  <a:pt x="238073" y="-9014"/>
                  <a:pt x="120627" y="773"/>
                </a:cubicBezTo>
                <a:cubicBezTo>
                  <a:pt x="3181" y="10560"/>
                  <a:pt x="31144" y="11959"/>
                  <a:pt x="11570" y="193720"/>
                </a:cubicBezTo>
                <a:cubicBezTo>
                  <a:pt x="-8004" y="375481"/>
                  <a:pt x="3182" y="657911"/>
                  <a:pt x="3182" y="1091342"/>
                </a:cubicBezTo>
                <a:cubicBezTo>
                  <a:pt x="3182" y="1524773"/>
                  <a:pt x="7376" y="2159540"/>
                  <a:pt x="11570" y="2794307"/>
                </a:cubicBezTo>
              </a:path>
            </a:pathLst>
          </a:custGeom>
          <a:noFill/>
          <a:ln>
            <a:solidFill>
              <a:srgbClr val="02EE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/>
          <p:cNvSpPr txBox="1"/>
          <p:nvPr/>
        </p:nvSpPr>
        <p:spPr>
          <a:xfrm>
            <a:off x="4177869" y="1377887"/>
            <a:ext cx="46809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/>
              <a:t>Team 1:</a:t>
            </a:r>
          </a:p>
          <a:p>
            <a:r>
              <a:rPr lang="de-DE" dirty="0" smtClean="0">
                <a:solidFill>
                  <a:srgbClr val="FFFF00"/>
                </a:solidFill>
              </a:rPr>
              <a:t>Gelb:  	</a:t>
            </a:r>
            <a:r>
              <a:rPr lang="de-DE" dirty="0" smtClean="0"/>
              <a:t>Zugänge Target Kühlen / 	Verlegung Roboterkabel etc.</a:t>
            </a:r>
          </a:p>
          <a:p>
            <a:r>
              <a:rPr lang="de-DE" dirty="0" smtClean="0">
                <a:solidFill>
                  <a:srgbClr val="02EE0D"/>
                </a:solidFill>
              </a:rPr>
              <a:t>Grün:</a:t>
            </a:r>
            <a:r>
              <a:rPr lang="de-DE" dirty="0">
                <a:solidFill>
                  <a:srgbClr val="FFFF00"/>
                </a:solidFill>
              </a:rPr>
              <a:t>	</a:t>
            </a:r>
            <a:r>
              <a:rPr lang="de-DE" dirty="0"/>
              <a:t>Zugänge Target </a:t>
            </a:r>
            <a:r>
              <a:rPr lang="de-DE" dirty="0" smtClean="0"/>
              <a:t>Ausheizen </a:t>
            </a:r>
            <a:r>
              <a:rPr lang="de-DE" dirty="0"/>
              <a:t>/ 	Verlegung Roboterkabel etc. </a:t>
            </a:r>
          </a:p>
          <a:p>
            <a:r>
              <a:rPr lang="de-DE" dirty="0" smtClean="0"/>
              <a:t> </a:t>
            </a:r>
          </a:p>
          <a:p>
            <a:r>
              <a:rPr lang="de-DE" u="sng" dirty="0"/>
              <a:t>Team </a:t>
            </a:r>
            <a:r>
              <a:rPr lang="de-DE" u="sng" dirty="0" smtClean="0"/>
              <a:t>2:</a:t>
            </a:r>
            <a:endParaRPr lang="de-DE" u="sng" dirty="0"/>
          </a:p>
          <a:p>
            <a:r>
              <a:rPr lang="de-DE" dirty="0" smtClean="0">
                <a:solidFill>
                  <a:srgbClr val="FF0000"/>
                </a:solidFill>
              </a:rPr>
              <a:t>Rot:  </a:t>
            </a:r>
            <a:r>
              <a:rPr lang="de-DE" dirty="0">
                <a:solidFill>
                  <a:srgbClr val="FFFF00"/>
                </a:solidFill>
              </a:rPr>
              <a:t>	</a:t>
            </a:r>
            <a:r>
              <a:rPr lang="de-DE" dirty="0"/>
              <a:t>Zugänge </a:t>
            </a:r>
            <a:r>
              <a:rPr lang="de-DE" dirty="0" smtClean="0"/>
              <a:t>Wand / </a:t>
            </a:r>
            <a:r>
              <a:rPr lang="de-DE" dirty="0"/>
              <a:t>	</a:t>
            </a:r>
            <a:endParaRPr lang="de-DE" dirty="0" smtClean="0"/>
          </a:p>
          <a:p>
            <a:r>
              <a:rPr lang="de-DE" dirty="0"/>
              <a:t>	</a:t>
            </a:r>
            <a:r>
              <a:rPr lang="de-DE" dirty="0" smtClean="0"/>
              <a:t>Verlegung </a:t>
            </a:r>
            <a:r>
              <a:rPr lang="de-DE" dirty="0"/>
              <a:t>Roboterkabel etc.</a:t>
            </a:r>
          </a:p>
          <a:p>
            <a:r>
              <a:rPr lang="de-DE" dirty="0" smtClean="0">
                <a:solidFill>
                  <a:srgbClr val="5BFDEE"/>
                </a:solidFill>
              </a:rPr>
              <a:t>Blau:</a:t>
            </a:r>
            <a:r>
              <a:rPr lang="de-DE" dirty="0">
                <a:solidFill>
                  <a:srgbClr val="FFFF00"/>
                </a:solidFill>
              </a:rPr>
              <a:t>	</a:t>
            </a:r>
            <a:r>
              <a:rPr lang="de-DE" dirty="0"/>
              <a:t>Zugänge </a:t>
            </a:r>
            <a:r>
              <a:rPr lang="de-DE" dirty="0" smtClean="0"/>
              <a:t>PLDIA / </a:t>
            </a:r>
            <a:r>
              <a:rPr lang="de-DE" dirty="0"/>
              <a:t>	</a:t>
            </a:r>
            <a:endParaRPr lang="de-DE" dirty="0" smtClean="0"/>
          </a:p>
          <a:p>
            <a:r>
              <a:rPr lang="de-DE" dirty="0"/>
              <a:t>	</a:t>
            </a:r>
            <a:r>
              <a:rPr lang="de-DE" dirty="0" smtClean="0"/>
              <a:t>Verlegung </a:t>
            </a:r>
            <a:r>
              <a:rPr lang="de-DE" dirty="0"/>
              <a:t>Roboterkabel etc. </a:t>
            </a:r>
          </a:p>
          <a:p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202024" y="4857705"/>
            <a:ext cx="495379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Zeitgleiche Abarbeitung KKL PLDIA und Wand </a:t>
            </a:r>
          </a:p>
          <a:p>
            <a:r>
              <a:rPr lang="de-DE" sz="1600" dirty="0" smtClean="0"/>
              <a:t>(blau, rot) und KKL Target und Target A. (gelb, grün).</a:t>
            </a:r>
          </a:p>
          <a:p>
            <a:r>
              <a:rPr lang="de-DE" sz="1600" dirty="0" smtClean="0"/>
              <a:t>Die Gerätschaften und Laufwege des Personals </a:t>
            </a:r>
          </a:p>
          <a:p>
            <a:r>
              <a:rPr lang="de-DE" sz="1600" dirty="0" smtClean="0"/>
              <a:t>Befinden sich dann in unterschiedlichen Bereichen.</a:t>
            </a:r>
            <a:endParaRPr lang="de-DE" sz="1600" dirty="0"/>
          </a:p>
        </p:txBody>
      </p:sp>
      <p:sp>
        <p:nvSpPr>
          <p:cNvPr id="27" name="Textfeld 26"/>
          <p:cNvSpPr txBox="1"/>
          <p:nvPr/>
        </p:nvSpPr>
        <p:spPr>
          <a:xfrm>
            <a:off x="1408150" y="1011308"/>
            <a:ext cx="3225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Gehbereiche/vorhandene „Wege“</a:t>
            </a:r>
            <a:endParaRPr lang="de-DE" sz="1600" dirty="0"/>
          </a:p>
        </p:txBody>
      </p:sp>
      <p:cxnSp>
        <p:nvCxnSpPr>
          <p:cNvPr id="28" name="Gerader Verbinder 27"/>
          <p:cNvCxnSpPr>
            <a:endCxn id="27" idx="2"/>
          </p:cNvCxnSpPr>
          <p:nvPr/>
        </p:nvCxnSpPr>
        <p:spPr>
          <a:xfrm flipV="1">
            <a:off x="1919765" y="1349862"/>
            <a:ext cx="1100910" cy="40011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033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847579" y="639045"/>
            <a:ext cx="51106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Anhang </a:t>
            </a:r>
            <a:r>
              <a:rPr lang="de-DE" sz="1100" dirty="0"/>
              <a:t>4</a:t>
            </a:r>
            <a:r>
              <a:rPr lang="de-DE" sz="1100" dirty="0" smtClean="0"/>
              <a:t> (Detaillierung Schleifen Modulabgänge KKL Wand Folie 46 Schritt 2)</a:t>
            </a:r>
            <a:endParaRPr lang="de-DE" sz="11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946" y="1228134"/>
            <a:ext cx="3193538" cy="516156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18943" y="2213131"/>
            <a:ext cx="644990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Detaillierung </a:t>
            </a:r>
            <a:r>
              <a:rPr lang="de-DE" sz="1200" dirty="0"/>
              <a:t>Vorgehensweise Schritt </a:t>
            </a:r>
            <a:r>
              <a:rPr lang="de-DE" sz="1200" dirty="0" smtClean="0"/>
              <a:t>2:</a:t>
            </a:r>
            <a:endParaRPr lang="de-DE" sz="1200" dirty="0"/>
          </a:p>
          <a:p>
            <a:endParaRPr lang="de-DE" sz="1200" dirty="0" smtClean="0"/>
          </a:p>
          <a:p>
            <a:pPr marL="228600" indent="-228600">
              <a:buAutoNum type="arabicPeriod"/>
            </a:pPr>
            <a:r>
              <a:rPr lang="de-DE" sz="1200" dirty="0" smtClean="0"/>
              <a:t>Demontage aller SBG zwischen Steigleitungen KKL Wand (3.PA) und 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Trennstelle 1 und 2 (Steigleitungen werden über Festlager abgefangen).</a:t>
            </a:r>
          </a:p>
          <a:p>
            <a:r>
              <a:rPr lang="de-DE" sz="1200" dirty="0" smtClean="0"/>
              <a:t>     Zur Absicherung, Montage eines zusätzlichen Halters der 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Gewichtskräfte aufnimmt (z.B. Gabelartig am untersten Flansch der Steigleitung).</a:t>
            </a:r>
          </a:p>
          <a:p>
            <a:r>
              <a:rPr lang="de-DE" sz="1200" dirty="0"/>
              <a:t> </a:t>
            </a:r>
            <a:r>
              <a:rPr lang="de-DE" sz="1200" dirty="0" smtClean="0"/>
              <a:t>    Nur Trennstelle 1 muss geschnitten und dann mit Flansch verschweißt werden. </a:t>
            </a:r>
          </a:p>
          <a:p>
            <a:r>
              <a:rPr lang="de-DE" sz="1200" dirty="0" smtClean="0"/>
              <a:t>     Alle weiteren Verbindungen sind verschraubt. </a:t>
            </a:r>
          </a:p>
          <a:p>
            <a:pPr marL="228600" indent="-228600">
              <a:buAutoNum type="arabicPeriod" startAt="2"/>
            </a:pPr>
            <a:r>
              <a:rPr lang="de-DE" sz="1200" dirty="0" smtClean="0"/>
              <a:t>Schleifen der verbleibenden Rohrstücke DN125 (unterhalb der Trennstellen) mit Roboter.</a:t>
            </a:r>
          </a:p>
          <a:p>
            <a:pPr marL="228600" indent="-228600">
              <a:buAutoNum type="arabicPeriod" startAt="2"/>
            </a:pPr>
            <a:r>
              <a:rPr lang="de-DE" sz="1200" dirty="0" smtClean="0"/>
              <a:t>Evtl. verstärken des Rohrs mit Laminat. </a:t>
            </a:r>
          </a:p>
          <a:p>
            <a:r>
              <a:rPr lang="de-DE" sz="1200" dirty="0" smtClean="0"/>
              <a:t>(Annahme ist, das 50% mit Roboter bearbeitet werden können.)</a:t>
            </a:r>
          </a:p>
        </p:txBody>
      </p:sp>
      <p:cxnSp>
        <p:nvCxnSpPr>
          <p:cNvPr id="6" name="Gerader Verbinder 5"/>
          <p:cNvCxnSpPr/>
          <p:nvPr/>
        </p:nvCxnSpPr>
        <p:spPr>
          <a:xfrm flipV="1">
            <a:off x="6958273" y="2457607"/>
            <a:ext cx="274476" cy="34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/>
          <p:cNvCxnSpPr/>
          <p:nvPr/>
        </p:nvCxnSpPr>
        <p:spPr>
          <a:xfrm>
            <a:off x="7235699" y="2452425"/>
            <a:ext cx="402230" cy="1294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7312518" y="2531991"/>
            <a:ext cx="18453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smtClean="0"/>
              <a:t>Trennstelle 1 </a:t>
            </a:r>
            <a:endParaRPr lang="de-DE" sz="10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5313535" y="2213131"/>
            <a:ext cx="18453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b="1" dirty="0" smtClean="0"/>
              <a:t>Trennstelle 2</a:t>
            </a:r>
            <a:endParaRPr lang="de-DE" sz="1000" b="1" dirty="0"/>
          </a:p>
        </p:txBody>
      </p:sp>
      <p:cxnSp>
        <p:nvCxnSpPr>
          <p:cNvPr id="12" name="Gerader Verbinder 11"/>
          <p:cNvCxnSpPr/>
          <p:nvPr/>
        </p:nvCxnSpPr>
        <p:spPr>
          <a:xfrm flipV="1">
            <a:off x="6215922" y="2211386"/>
            <a:ext cx="378531" cy="1116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 flipV="1">
            <a:off x="6482682" y="2205279"/>
            <a:ext cx="274476" cy="34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005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63" y="1240665"/>
            <a:ext cx="5260021" cy="483888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756080" y="625496"/>
            <a:ext cx="38130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Wand Ringleitungsabgänge VL, RL</a:t>
            </a:r>
            <a:endParaRPr lang="de-DE" sz="1600" dirty="0"/>
          </a:p>
        </p:txBody>
      </p:sp>
      <p:sp>
        <p:nvSpPr>
          <p:cNvPr id="5" name="Textfeld 4"/>
          <p:cNvSpPr txBox="1"/>
          <p:nvPr/>
        </p:nvSpPr>
        <p:spPr>
          <a:xfrm>
            <a:off x="6087414" y="2399694"/>
            <a:ext cx="1665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Rohr &lt; DN200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6" name="Gerader Verbinder 5"/>
          <p:cNvCxnSpPr/>
          <p:nvPr/>
        </p:nvCxnSpPr>
        <p:spPr>
          <a:xfrm flipH="1">
            <a:off x="2884868" y="2584360"/>
            <a:ext cx="3202546" cy="6739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54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rafik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553" y="1152846"/>
            <a:ext cx="5812603" cy="4745604"/>
          </a:xfrm>
          <a:prstGeom prst="rect">
            <a:avLst/>
          </a:prstGeom>
        </p:spPr>
      </p:pic>
      <p:sp>
        <p:nvSpPr>
          <p:cNvPr id="4" name="Rad 3"/>
          <p:cNvSpPr/>
          <p:nvPr/>
        </p:nvSpPr>
        <p:spPr>
          <a:xfrm>
            <a:off x="438707" y="5812124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02211" y="5703407"/>
            <a:ext cx="36631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Roboterschweißen (Anzahl 13 von 42)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610227" y="5928033"/>
            <a:ext cx="3483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 und </a:t>
            </a:r>
            <a:r>
              <a:rPr lang="de-DE" sz="1200" dirty="0"/>
              <a:t>Handschweißen (Anzahl </a:t>
            </a:r>
            <a:r>
              <a:rPr lang="de-DE" sz="1200" dirty="0" smtClean="0"/>
              <a:t>29 von 42)</a:t>
            </a:r>
            <a:endParaRPr lang="de-DE" sz="1200" dirty="0"/>
          </a:p>
          <a:p>
            <a:endParaRPr lang="de-DE" sz="1200" dirty="0"/>
          </a:p>
        </p:txBody>
      </p:sp>
      <p:sp>
        <p:nvSpPr>
          <p:cNvPr id="7" name="Rad 6"/>
          <p:cNvSpPr/>
          <p:nvPr/>
        </p:nvSpPr>
        <p:spPr>
          <a:xfrm>
            <a:off x="446259" y="600857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452657" y="4921876"/>
            <a:ext cx="1495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452656" y="5082217"/>
            <a:ext cx="1495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619486" y="4940256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&lt; DN200</a:t>
            </a:r>
            <a:endParaRPr lang="de-DE" sz="1200" dirty="0"/>
          </a:p>
        </p:txBody>
      </p:sp>
      <p:sp>
        <p:nvSpPr>
          <p:cNvPr id="16" name="Textfeld 15"/>
          <p:cNvSpPr txBox="1"/>
          <p:nvPr/>
        </p:nvSpPr>
        <p:spPr>
          <a:xfrm>
            <a:off x="615432" y="4754339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 &gt; DN200</a:t>
            </a:r>
            <a:endParaRPr lang="de-DE" sz="1200" dirty="0"/>
          </a:p>
        </p:txBody>
      </p:sp>
      <p:sp>
        <p:nvSpPr>
          <p:cNvPr id="17" name="Freihandform 16"/>
          <p:cNvSpPr/>
          <p:nvPr/>
        </p:nvSpPr>
        <p:spPr>
          <a:xfrm>
            <a:off x="368286" y="5561834"/>
            <a:ext cx="244699" cy="141668"/>
          </a:xfrm>
          <a:custGeom>
            <a:avLst/>
            <a:gdLst>
              <a:gd name="connsiteX0" fmla="*/ 0 w 244699"/>
              <a:gd name="connsiteY0" fmla="*/ 141668 h 141668"/>
              <a:gd name="connsiteX1" fmla="*/ 244699 w 244699"/>
              <a:gd name="connsiteY1" fmla="*/ 141668 h 141668"/>
              <a:gd name="connsiteX2" fmla="*/ 244699 w 244699"/>
              <a:gd name="connsiteY2" fmla="*/ 0 h 141668"/>
              <a:gd name="connsiteX3" fmla="*/ 4293 w 244699"/>
              <a:gd name="connsiteY3" fmla="*/ 8586 h 141668"/>
              <a:gd name="connsiteX4" fmla="*/ 0 w 244699"/>
              <a:gd name="connsiteY4" fmla="*/ 141668 h 14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99" h="141668">
                <a:moveTo>
                  <a:pt x="0" y="141668"/>
                </a:moveTo>
                <a:lnTo>
                  <a:pt x="244699" y="141668"/>
                </a:lnTo>
                <a:lnTo>
                  <a:pt x="244699" y="0"/>
                </a:lnTo>
                <a:lnTo>
                  <a:pt x="4293" y="8586"/>
                </a:lnTo>
                <a:lnTo>
                  <a:pt x="0" y="141668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 w="19050"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602211" y="5487051"/>
            <a:ext cx="1755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-geprüfter Bereich (VT)</a:t>
            </a:r>
            <a:endParaRPr lang="de-DE" sz="1200" dirty="0"/>
          </a:p>
        </p:txBody>
      </p:sp>
      <p:sp>
        <p:nvSpPr>
          <p:cNvPr id="19" name="Rad 18"/>
          <p:cNvSpPr/>
          <p:nvPr/>
        </p:nvSpPr>
        <p:spPr>
          <a:xfrm>
            <a:off x="5262961" y="2619562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Rad 19"/>
          <p:cNvSpPr/>
          <p:nvPr/>
        </p:nvSpPr>
        <p:spPr>
          <a:xfrm>
            <a:off x="4962453" y="2207438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Rad 20"/>
          <p:cNvSpPr/>
          <p:nvPr/>
        </p:nvSpPr>
        <p:spPr>
          <a:xfrm>
            <a:off x="5020408" y="190907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Rad 21"/>
          <p:cNvSpPr/>
          <p:nvPr/>
        </p:nvSpPr>
        <p:spPr>
          <a:xfrm>
            <a:off x="4721461" y="257319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ad 22"/>
          <p:cNvSpPr/>
          <p:nvPr/>
        </p:nvSpPr>
        <p:spPr>
          <a:xfrm>
            <a:off x="5417302" y="1551472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Rad 23"/>
          <p:cNvSpPr/>
          <p:nvPr/>
        </p:nvSpPr>
        <p:spPr>
          <a:xfrm>
            <a:off x="5571643" y="155147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5" name="Rad 24"/>
          <p:cNvSpPr/>
          <p:nvPr/>
        </p:nvSpPr>
        <p:spPr>
          <a:xfrm>
            <a:off x="6578752" y="155147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6" name="Rad 25"/>
          <p:cNvSpPr/>
          <p:nvPr/>
        </p:nvSpPr>
        <p:spPr>
          <a:xfrm>
            <a:off x="6820978" y="1609425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Rad 26"/>
          <p:cNvSpPr/>
          <p:nvPr/>
        </p:nvSpPr>
        <p:spPr>
          <a:xfrm>
            <a:off x="5020408" y="2689106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Rad 27"/>
          <p:cNvSpPr/>
          <p:nvPr/>
        </p:nvSpPr>
        <p:spPr>
          <a:xfrm>
            <a:off x="5329417" y="166315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Rad 28"/>
          <p:cNvSpPr/>
          <p:nvPr/>
        </p:nvSpPr>
        <p:spPr>
          <a:xfrm>
            <a:off x="7479948" y="214948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Rad 29"/>
          <p:cNvSpPr/>
          <p:nvPr/>
        </p:nvSpPr>
        <p:spPr>
          <a:xfrm>
            <a:off x="7595858" y="211654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ad 30"/>
          <p:cNvSpPr/>
          <p:nvPr/>
        </p:nvSpPr>
        <p:spPr>
          <a:xfrm>
            <a:off x="8012597" y="330616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Rad 31"/>
          <p:cNvSpPr/>
          <p:nvPr/>
        </p:nvSpPr>
        <p:spPr>
          <a:xfrm>
            <a:off x="7653813" y="438131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3" name="Rad 32"/>
          <p:cNvSpPr/>
          <p:nvPr/>
        </p:nvSpPr>
        <p:spPr>
          <a:xfrm>
            <a:off x="7769723" y="438131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Rad 33"/>
          <p:cNvSpPr/>
          <p:nvPr/>
        </p:nvSpPr>
        <p:spPr>
          <a:xfrm>
            <a:off x="7624084" y="457473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5" name="Rad 34"/>
          <p:cNvSpPr/>
          <p:nvPr/>
        </p:nvSpPr>
        <p:spPr>
          <a:xfrm>
            <a:off x="7529639" y="464341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6" name="Rad 35"/>
          <p:cNvSpPr/>
          <p:nvPr/>
        </p:nvSpPr>
        <p:spPr>
          <a:xfrm>
            <a:off x="5537710" y="525255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7" name="Rad 36"/>
          <p:cNvSpPr/>
          <p:nvPr/>
        </p:nvSpPr>
        <p:spPr>
          <a:xfrm>
            <a:off x="5443262" y="522296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8" name="Rad 37"/>
          <p:cNvSpPr/>
          <p:nvPr/>
        </p:nvSpPr>
        <p:spPr>
          <a:xfrm>
            <a:off x="5370282" y="516715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9" name="Rad 38"/>
          <p:cNvSpPr/>
          <p:nvPr/>
        </p:nvSpPr>
        <p:spPr>
          <a:xfrm>
            <a:off x="4198304" y="356014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Rad 39"/>
          <p:cNvSpPr/>
          <p:nvPr/>
        </p:nvSpPr>
        <p:spPr>
          <a:xfrm>
            <a:off x="4066785" y="2609687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1" name="Rad 40"/>
          <p:cNvSpPr/>
          <p:nvPr/>
        </p:nvSpPr>
        <p:spPr>
          <a:xfrm>
            <a:off x="3856430" y="3279389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2" name="Rad 41"/>
          <p:cNvSpPr/>
          <p:nvPr/>
        </p:nvSpPr>
        <p:spPr>
          <a:xfrm>
            <a:off x="3856430" y="377409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3" name="Rad 42"/>
          <p:cNvSpPr/>
          <p:nvPr/>
        </p:nvSpPr>
        <p:spPr>
          <a:xfrm>
            <a:off x="3972340" y="377409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4" name="Rad 43"/>
          <p:cNvSpPr/>
          <p:nvPr/>
        </p:nvSpPr>
        <p:spPr>
          <a:xfrm>
            <a:off x="4198304" y="4612801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5" name="Rad 44"/>
          <p:cNvSpPr/>
          <p:nvPr/>
        </p:nvSpPr>
        <p:spPr>
          <a:xfrm>
            <a:off x="3995772" y="156118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6" name="Rad 45"/>
          <p:cNvSpPr/>
          <p:nvPr/>
        </p:nvSpPr>
        <p:spPr>
          <a:xfrm>
            <a:off x="4008830" y="145284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7" name="Rad 46"/>
          <p:cNvSpPr/>
          <p:nvPr/>
        </p:nvSpPr>
        <p:spPr>
          <a:xfrm>
            <a:off x="5779855" y="556684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8" name="Rad 47"/>
          <p:cNvSpPr/>
          <p:nvPr/>
        </p:nvSpPr>
        <p:spPr>
          <a:xfrm>
            <a:off x="6047985" y="557499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9" name="Rad 48"/>
          <p:cNvSpPr/>
          <p:nvPr/>
        </p:nvSpPr>
        <p:spPr>
          <a:xfrm>
            <a:off x="6707537" y="5585722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0" name="Rad 49"/>
          <p:cNvSpPr/>
          <p:nvPr/>
        </p:nvSpPr>
        <p:spPr>
          <a:xfrm>
            <a:off x="6892135" y="552991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1" name="Rad 50"/>
          <p:cNvSpPr/>
          <p:nvPr/>
        </p:nvSpPr>
        <p:spPr>
          <a:xfrm>
            <a:off x="8124157" y="4410883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Rad 51"/>
          <p:cNvSpPr/>
          <p:nvPr/>
        </p:nvSpPr>
        <p:spPr>
          <a:xfrm>
            <a:off x="8145678" y="4147581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3" name="Rad 52"/>
          <p:cNvSpPr/>
          <p:nvPr/>
        </p:nvSpPr>
        <p:spPr>
          <a:xfrm>
            <a:off x="7885424" y="200063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4" name="Rad 53"/>
          <p:cNvSpPr/>
          <p:nvPr/>
        </p:nvSpPr>
        <p:spPr>
          <a:xfrm>
            <a:off x="7682039" y="174519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Rad 54"/>
          <p:cNvSpPr/>
          <p:nvPr/>
        </p:nvSpPr>
        <p:spPr>
          <a:xfrm>
            <a:off x="7624084" y="1885428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6" name="Rad 55"/>
          <p:cNvSpPr/>
          <p:nvPr/>
        </p:nvSpPr>
        <p:spPr>
          <a:xfrm>
            <a:off x="7471684" y="168723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Rad 56"/>
          <p:cNvSpPr/>
          <p:nvPr/>
        </p:nvSpPr>
        <p:spPr>
          <a:xfrm>
            <a:off x="6862084" y="126700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Rad 57"/>
          <p:cNvSpPr/>
          <p:nvPr/>
        </p:nvSpPr>
        <p:spPr>
          <a:xfrm>
            <a:off x="5462580" y="1224077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9" name="Rad 58"/>
          <p:cNvSpPr/>
          <p:nvPr/>
        </p:nvSpPr>
        <p:spPr>
          <a:xfrm>
            <a:off x="5342377" y="1262714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0" name="Rad 59"/>
          <p:cNvSpPr/>
          <p:nvPr/>
        </p:nvSpPr>
        <p:spPr>
          <a:xfrm>
            <a:off x="5020408" y="1421815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1" name="Rad 60"/>
          <p:cNvSpPr/>
          <p:nvPr/>
        </p:nvSpPr>
        <p:spPr>
          <a:xfrm>
            <a:off x="7544399" y="1767479"/>
            <a:ext cx="115910" cy="115909"/>
          </a:xfrm>
          <a:prstGeom prst="donu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2" name="Rad 61"/>
          <p:cNvSpPr/>
          <p:nvPr/>
        </p:nvSpPr>
        <p:spPr>
          <a:xfrm>
            <a:off x="5020408" y="2609686"/>
            <a:ext cx="115910" cy="115909"/>
          </a:xfrm>
          <a:prstGeom prst="donu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2947734" y="615332"/>
            <a:ext cx="3023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KKL PL/DIA Ringleitung VL, RL</a:t>
            </a:r>
            <a:endParaRPr lang="de-DE" sz="1600" dirty="0"/>
          </a:p>
        </p:txBody>
      </p:sp>
      <p:sp>
        <p:nvSpPr>
          <p:cNvPr id="63" name="Freihandform 62"/>
          <p:cNvSpPr/>
          <p:nvPr/>
        </p:nvSpPr>
        <p:spPr>
          <a:xfrm>
            <a:off x="3566321" y="1046019"/>
            <a:ext cx="5195147" cy="4890347"/>
          </a:xfrm>
          <a:custGeom>
            <a:avLst/>
            <a:gdLst>
              <a:gd name="connsiteX0" fmla="*/ 0 w 5195147"/>
              <a:gd name="connsiteY0" fmla="*/ 2384214 h 4890347"/>
              <a:gd name="connsiteX1" fmla="*/ 494453 w 5195147"/>
              <a:gd name="connsiteY1" fmla="*/ 921174 h 4890347"/>
              <a:gd name="connsiteX2" fmla="*/ 1788160 w 5195147"/>
              <a:gd name="connsiteY2" fmla="*/ 0 h 4890347"/>
              <a:gd name="connsiteX3" fmla="*/ 3352800 w 5195147"/>
              <a:gd name="connsiteY3" fmla="*/ 0 h 4890347"/>
              <a:gd name="connsiteX4" fmla="*/ 4721013 w 5195147"/>
              <a:gd name="connsiteY4" fmla="*/ 927947 h 4890347"/>
              <a:gd name="connsiteX5" fmla="*/ 5195147 w 5195147"/>
              <a:gd name="connsiteY5" fmla="*/ 2411307 h 4890347"/>
              <a:gd name="connsiteX6" fmla="*/ 4707467 w 5195147"/>
              <a:gd name="connsiteY6" fmla="*/ 3989494 h 4890347"/>
              <a:gd name="connsiteX7" fmla="*/ 3454400 w 5195147"/>
              <a:gd name="connsiteY7" fmla="*/ 4890347 h 4890347"/>
              <a:gd name="connsiteX8" fmla="*/ 1794933 w 5195147"/>
              <a:gd name="connsiteY8" fmla="*/ 4890347 h 4890347"/>
              <a:gd name="connsiteX9" fmla="*/ 501227 w 5195147"/>
              <a:gd name="connsiteY9" fmla="*/ 3975947 h 4890347"/>
              <a:gd name="connsiteX10" fmla="*/ 0 w 5195147"/>
              <a:gd name="connsiteY10" fmla="*/ 2384214 h 4890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95147" h="4890347">
                <a:moveTo>
                  <a:pt x="0" y="2384214"/>
                </a:moveTo>
                <a:lnTo>
                  <a:pt x="494453" y="921174"/>
                </a:lnTo>
                <a:lnTo>
                  <a:pt x="1788160" y="0"/>
                </a:lnTo>
                <a:lnTo>
                  <a:pt x="3352800" y="0"/>
                </a:lnTo>
                <a:lnTo>
                  <a:pt x="4721013" y="927947"/>
                </a:lnTo>
                <a:lnTo>
                  <a:pt x="5195147" y="2411307"/>
                </a:lnTo>
                <a:lnTo>
                  <a:pt x="4707467" y="3989494"/>
                </a:lnTo>
                <a:lnTo>
                  <a:pt x="3454400" y="4890347"/>
                </a:lnTo>
                <a:lnTo>
                  <a:pt x="1794933" y="4890347"/>
                </a:lnTo>
                <a:lnTo>
                  <a:pt x="501227" y="3975947"/>
                </a:lnTo>
                <a:lnTo>
                  <a:pt x="0" y="2384214"/>
                </a:lnTo>
                <a:close/>
              </a:path>
            </a:pathLst>
          </a:custGeom>
          <a:solidFill>
            <a:srgbClr val="FFFF00">
              <a:alpha val="20000"/>
            </a:srgbClr>
          </a:solidFill>
          <a:ln>
            <a:solidFill>
              <a:srgbClr val="FFFF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6" name="Textfeld 65"/>
          <p:cNvSpPr txBox="1"/>
          <p:nvPr/>
        </p:nvSpPr>
        <p:spPr>
          <a:xfrm>
            <a:off x="326295" y="957607"/>
            <a:ext cx="3685176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Zugang für Schweißroboter:</a:t>
            </a:r>
          </a:p>
          <a:p>
            <a:endParaRPr lang="de-DE" sz="600" dirty="0" smtClean="0"/>
          </a:p>
          <a:p>
            <a:r>
              <a:rPr lang="de-DE" sz="1200" dirty="0" smtClean="0"/>
              <a:t>Jeweils für VL und RL vom 2. UG TH, </a:t>
            </a:r>
          </a:p>
          <a:p>
            <a:r>
              <a:rPr lang="de-DE" sz="1200" dirty="0" smtClean="0"/>
              <a:t>direkt unterhalb der zentralen Öffnung </a:t>
            </a:r>
          </a:p>
          <a:p>
            <a:r>
              <a:rPr lang="de-DE" sz="1200" dirty="0"/>
              <a:t>d</a:t>
            </a:r>
            <a:r>
              <a:rPr lang="de-DE" sz="1200" dirty="0" smtClean="0"/>
              <a:t>urch Demontage eines über Flansch-</a:t>
            </a:r>
          </a:p>
          <a:p>
            <a:r>
              <a:rPr lang="de-DE" sz="1200" dirty="0" err="1" smtClean="0"/>
              <a:t>verbindungen</a:t>
            </a:r>
            <a:r>
              <a:rPr lang="de-DE" sz="1200" dirty="0" smtClean="0"/>
              <a:t> befestigten Rohrstücks</a:t>
            </a:r>
          </a:p>
          <a:p>
            <a:r>
              <a:rPr lang="de-DE" sz="1200" dirty="0" smtClean="0"/>
              <a:t>(zur Zeit Rohrstück noch nicht montiert,</a:t>
            </a:r>
          </a:p>
          <a:p>
            <a:r>
              <a:rPr lang="de-DE" sz="1200" dirty="0" smtClean="0"/>
              <a:t>Montage für 1. HJ 2021 geplant)</a:t>
            </a:r>
          </a:p>
          <a:p>
            <a:endParaRPr lang="de-DE" sz="1200" dirty="0"/>
          </a:p>
          <a:p>
            <a:r>
              <a:rPr lang="de-DE" sz="1400" dirty="0"/>
              <a:t>Zugang für Schleifroboter:</a:t>
            </a:r>
          </a:p>
          <a:p>
            <a:endParaRPr lang="de-DE" sz="600" dirty="0" smtClean="0"/>
          </a:p>
          <a:p>
            <a:r>
              <a:rPr lang="de-DE" sz="1200" dirty="0"/>
              <a:t>Jeweils für VL </a:t>
            </a:r>
            <a:r>
              <a:rPr lang="de-DE" sz="1200" dirty="0" smtClean="0"/>
              <a:t>und RL über DN100 Flansch</a:t>
            </a:r>
          </a:p>
          <a:p>
            <a:r>
              <a:rPr lang="de-DE" sz="1200" dirty="0"/>
              <a:t>a</a:t>
            </a:r>
            <a:r>
              <a:rPr lang="de-DE" sz="1200" dirty="0" smtClean="0"/>
              <a:t>m letzten Modulabgang. Bereich DN125 bis</a:t>
            </a:r>
          </a:p>
          <a:p>
            <a:r>
              <a:rPr lang="de-DE" sz="1200" dirty="0" smtClean="0"/>
              <a:t>DN150 muss über 2. UG erreicht werden. </a:t>
            </a:r>
            <a:endParaRPr lang="de-DE" sz="1200" dirty="0"/>
          </a:p>
          <a:p>
            <a:r>
              <a:rPr lang="de-DE" sz="1200" dirty="0" smtClean="0"/>
              <a:t>Problem: Roboterantrieb kann in DN200 nicht </a:t>
            </a:r>
          </a:p>
          <a:p>
            <a:r>
              <a:rPr lang="de-DE" sz="1200" dirty="0" smtClean="0"/>
              <a:t>fahren. In Absprache mit IS besteht die Möglichkeit </a:t>
            </a:r>
          </a:p>
          <a:p>
            <a:r>
              <a:rPr lang="de-DE" sz="1200" dirty="0"/>
              <a:t>ü</a:t>
            </a:r>
            <a:r>
              <a:rPr lang="de-DE" sz="1200" dirty="0" smtClean="0"/>
              <a:t>ber die Flansche der Modulabgänge ein Zugseil </a:t>
            </a:r>
          </a:p>
          <a:p>
            <a:r>
              <a:rPr lang="de-DE" sz="1200" dirty="0" smtClean="0"/>
              <a:t>einzubringen und den Roboter durch das </a:t>
            </a:r>
          </a:p>
          <a:p>
            <a:r>
              <a:rPr lang="de-DE" sz="1200" dirty="0" smtClean="0"/>
              <a:t>DN200 Rohr zu ziehen.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3594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9862" y="1583640"/>
            <a:ext cx="6396203" cy="4797152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1907704" y="620689"/>
            <a:ext cx="4896544" cy="360040"/>
          </a:xfrm>
        </p:spPr>
        <p:txBody>
          <a:bodyPr/>
          <a:lstStyle/>
          <a:p>
            <a:r>
              <a:rPr lang="de-DE" sz="1100" dirty="0" smtClean="0"/>
              <a:t>PLDIA_VL_BR023_zu_Ringleitung</a:t>
            </a:r>
            <a:endParaRPr lang="de-DE" sz="1100" dirty="0"/>
          </a:p>
        </p:txBody>
      </p:sp>
      <p:sp>
        <p:nvSpPr>
          <p:cNvPr id="4" name="Textfeld 3"/>
          <p:cNvSpPr txBox="1"/>
          <p:nvPr/>
        </p:nvSpPr>
        <p:spPr>
          <a:xfrm>
            <a:off x="391930" y="1005011"/>
            <a:ext cx="813575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Zugang KKL PL/Dia Vorlauf </a:t>
            </a:r>
            <a:r>
              <a:rPr lang="de-DE" sz="1300" dirty="0"/>
              <a:t>vom 2. UG </a:t>
            </a:r>
            <a:r>
              <a:rPr lang="de-DE" sz="1300" dirty="0" smtClean="0"/>
              <a:t>TH,</a:t>
            </a:r>
          </a:p>
          <a:p>
            <a:r>
              <a:rPr lang="de-DE" sz="1300" dirty="0" smtClean="0"/>
              <a:t>unterhalb </a:t>
            </a:r>
            <a:r>
              <a:rPr lang="de-DE" sz="1300" dirty="0"/>
              <a:t>der zentralen Öffnung </a:t>
            </a:r>
            <a:r>
              <a:rPr lang="de-DE" sz="1300" dirty="0" smtClean="0"/>
              <a:t>durch </a:t>
            </a:r>
            <a:r>
              <a:rPr lang="de-DE" sz="1300" dirty="0"/>
              <a:t>Demontage eines über </a:t>
            </a:r>
            <a:r>
              <a:rPr lang="de-DE" sz="1300" dirty="0" smtClean="0"/>
              <a:t>Flanschverbindungen </a:t>
            </a:r>
            <a:r>
              <a:rPr lang="de-DE" sz="1300" dirty="0"/>
              <a:t>befestigten </a:t>
            </a:r>
            <a:r>
              <a:rPr lang="de-DE" sz="1300" dirty="0" smtClean="0"/>
              <a:t>Rohrstücks</a:t>
            </a:r>
            <a:endParaRPr lang="de-DE" sz="1400" dirty="0"/>
          </a:p>
        </p:txBody>
      </p:sp>
      <p:sp>
        <p:nvSpPr>
          <p:cNvPr id="3" name="Textfeld 2"/>
          <p:cNvSpPr txBox="1"/>
          <p:nvPr/>
        </p:nvSpPr>
        <p:spPr>
          <a:xfrm>
            <a:off x="7241058" y="2995052"/>
            <a:ext cx="154047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 smtClean="0"/>
              <a:t>Rohrbogen </a:t>
            </a:r>
            <a:r>
              <a:rPr lang="de-DE" sz="1300" dirty="0"/>
              <a:t>wird im Zuge der Montage </a:t>
            </a:r>
            <a:r>
              <a:rPr lang="de-DE" sz="1300" dirty="0" smtClean="0"/>
              <a:t>im</a:t>
            </a:r>
          </a:p>
          <a:p>
            <a:r>
              <a:rPr lang="de-DE" sz="1300" dirty="0" smtClean="0"/>
              <a:t>1</a:t>
            </a:r>
            <a:r>
              <a:rPr lang="de-DE" sz="1300" dirty="0"/>
              <a:t>. HJ. 2021 </a:t>
            </a:r>
            <a:r>
              <a:rPr lang="de-DE" sz="1300" dirty="0" smtClean="0"/>
              <a:t>dauerhaft entfernt</a:t>
            </a:r>
            <a:r>
              <a:rPr lang="de-DE" sz="1300" dirty="0"/>
              <a:t>.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H="1">
            <a:off x="4160109" y="3237470"/>
            <a:ext cx="3113902" cy="1054444"/>
          </a:xfrm>
          <a:prstGeom prst="straightConnector1">
            <a:avLst/>
          </a:prstGeom>
          <a:ln w="25400" cap="flat" cmpd="sng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3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2446</Words>
  <Application>Microsoft Office PowerPoint</Application>
  <PresentationFormat>Bildschirmpräsentation (4:3)</PresentationFormat>
  <Paragraphs>623</Paragraphs>
  <Slides>62</Slides>
  <Notes>34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62</vt:i4>
      </vt:variant>
    </vt:vector>
  </HeadingPairs>
  <TitlesOfParts>
    <vt:vector size="66" baseType="lpstr">
      <vt:lpstr>Arial</vt:lpstr>
      <vt:lpstr>Arial MT Condensed Light</vt:lpstr>
      <vt:lpstr>Calibri</vt:lpstr>
      <vt:lpstr>Standarddesign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PLDIA_VL_BR023_zu_Ringleitung</vt:lpstr>
      <vt:lpstr>PLDIA_VL_BR023_zu_Ringleitung</vt:lpstr>
      <vt:lpstr>PLDIA_VL_BR023_zu_Ringleitung_offen</vt:lpstr>
      <vt:lpstr>PLDIA_VL_BR023_zu_Ringleitung_offen</vt:lpstr>
      <vt:lpstr>PLDIA_RL_BR012_zu_Ringleitung</vt:lpstr>
      <vt:lpstr>PLDIA_RL_BR012_zu_Ringleitung</vt:lpstr>
      <vt:lpstr>PLDIA_RL_BR012_zu_Ringleitung_offen</vt:lpstr>
      <vt:lpstr>PLDIA_RL_BR012_zu_Ringleitung_offen</vt:lpstr>
      <vt:lpstr>Ringleitung KKL PL/Dia Vorlauf</vt:lpstr>
      <vt:lpstr>Ringleitung KKL PL/Dia Rücklauf</vt:lpstr>
      <vt:lpstr>PowerPoint-Präsentation</vt:lpstr>
      <vt:lpstr>PowerPoint-Präsentation</vt:lpstr>
      <vt:lpstr>T_Kühlen_VL_BR012_zu_BR030_und_zu_BR034</vt:lpstr>
      <vt:lpstr>T_Kühlen_VL_BR012_zu_BR030_und_zu_BR034</vt:lpstr>
      <vt:lpstr>T_Kühlen_VL_BR012_zu_BR030_und_zu_BR034_offen</vt:lpstr>
      <vt:lpstr>T_Kühlen_VL_BR012_zu_BR030_und_zu_BR034_offen</vt:lpstr>
      <vt:lpstr>T_Kühlen_VL_BR012_zu_BR030_und_zu_BR034_offen</vt:lpstr>
      <vt:lpstr>T_Kühlen_VL_BR012_zu_BR030_und_zu_BR034_offen</vt:lpstr>
      <vt:lpstr>T_Kühlen_VL_BR012_zu_BR030_und_zu_BR034_offen</vt:lpstr>
      <vt:lpstr>T_Kühlen_VL_BR012_zu_BR030_und_zu_BR034_offen</vt:lpstr>
      <vt:lpstr>T_Kühlen_VL_BR013_zu_BR033</vt:lpstr>
      <vt:lpstr>T_Kühlen_VL_BR013_zu_BR033</vt:lpstr>
      <vt:lpstr>T_Kühlen_VL_BR013_zu_BR033_offen</vt:lpstr>
      <vt:lpstr>T_Kühlen_VL_BR014_zu_BR032_und_zu_BR031</vt:lpstr>
      <vt:lpstr>T_Kühlen_VL_BR014_zu_BR032_und_zu_BR031</vt:lpstr>
      <vt:lpstr>T_Kühlen_VL_BR014_zu_BR032_und_zu_BR031</vt:lpstr>
      <vt:lpstr>T_Kühlen_RL_BR017_zu_BR130_und_zu_BR134</vt:lpstr>
      <vt:lpstr>T_Kühlen_RL_BR017_zu_BR130_und_zu_BR134</vt:lpstr>
      <vt:lpstr>T_Kühlen_RL_BR017_zu_BR130_und_zu_BR134_offen</vt:lpstr>
      <vt:lpstr>T_Kühlen_RL_BR017_zu_BR130_und_zu_BR134_offen</vt:lpstr>
      <vt:lpstr>T_Kühlen_RL_BR017_zu_BR131</vt:lpstr>
      <vt:lpstr>T_Kühlen_RL_BR017_zu_BR131</vt:lpstr>
      <vt:lpstr>T_Kühlen_RL_BR017_zu_BR131_offen</vt:lpstr>
      <vt:lpstr>T_Kühlen_RL_BR017_zu_BR132_und_zu_BR133</vt:lpstr>
      <vt:lpstr>T_Kühlen_RL_BR017_zu_BR132_und_zu_BR133</vt:lpstr>
      <vt:lpstr>T_Kühlen_RL_BR017_zu_BR132_und_zu_BR133_offen</vt:lpstr>
      <vt:lpstr>PowerPoint-Präsentation</vt:lpstr>
      <vt:lpstr>PowerPoint-Präsentation</vt:lpstr>
      <vt:lpstr>Wand_RL_BR009_zu_Ringleitung</vt:lpstr>
      <vt:lpstr>Wand_RL_BR009_zu_Ringleitung</vt:lpstr>
      <vt:lpstr>Wand_RL_BR009_zu_Ringleitung_offen</vt:lpstr>
      <vt:lpstr>Wand_VL_BR006_zu_Ringleitung</vt:lpstr>
      <vt:lpstr>Wand_VL_BR006_zu_Ringleitung</vt:lpstr>
      <vt:lpstr>Wand_VL_BR006_zu_Ringleitung_offen</vt:lpstr>
      <vt:lpstr>Ringleitung KKL Wand Vorlauf</vt:lpstr>
      <vt:lpstr>Ringleitung KKL Wand Rücklauf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IPP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mdd</dc:creator>
  <cp:lastModifiedBy>Sylvia Wierschin</cp:lastModifiedBy>
  <cp:revision>403</cp:revision>
  <cp:lastPrinted>2023-07-05T10:55:11Z</cp:lastPrinted>
  <dcterms:created xsi:type="dcterms:W3CDTF">2009-05-05T06:38:20Z</dcterms:created>
  <dcterms:modified xsi:type="dcterms:W3CDTF">2026-05-05T10:57:33Z</dcterms:modified>
</cp:coreProperties>
</file>