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6"/>
  </p:sldMasterIdLst>
  <p:notesMasterIdLst>
    <p:notesMasterId r:id="rId9"/>
  </p:notesMasterIdLst>
  <p:handoutMasterIdLst>
    <p:handoutMasterId r:id="rId10"/>
  </p:handoutMasterIdLst>
  <p:sldIdLst>
    <p:sldId id="266" r:id="rId7"/>
    <p:sldId id="281" r:id="rId8"/>
  </p:sldIdLst>
  <p:sldSz cx="9144000" cy="6858000" type="screen4x3"/>
  <p:notesSz cx="6797675" cy="9926638"/>
  <p:custDataLst>
    <p:tags r:id="rId11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29">
          <p15:clr>
            <a:srgbClr val="A4A3A4"/>
          </p15:clr>
        </p15:guide>
        <p15:guide id="2" orient="horz" pos="1023">
          <p15:clr>
            <a:srgbClr val="A4A3A4"/>
          </p15:clr>
        </p15:guide>
        <p15:guide id="3" orient="horz" pos="632">
          <p15:clr>
            <a:srgbClr val="A4A3A4"/>
          </p15:clr>
        </p15:guide>
        <p15:guide id="4" orient="horz" pos="226">
          <p15:clr>
            <a:srgbClr val="A4A3A4"/>
          </p15:clr>
        </p15:guide>
        <p15:guide id="5" orient="horz" pos="4108">
          <p15:clr>
            <a:srgbClr val="A4A3A4"/>
          </p15:clr>
        </p15:guide>
        <p15:guide id="6" orient="horz" pos="1999">
          <p15:clr>
            <a:srgbClr val="A4A3A4"/>
          </p15:clr>
        </p15:guide>
        <p15:guide id="7" pos="3137">
          <p15:clr>
            <a:srgbClr val="A4A3A4"/>
          </p15:clr>
        </p15:guide>
        <p15:guide id="8" pos="216">
          <p15:clr>
            <a:srgbClr val="A4A3A4"/>
          </p15:clr>
        </p15:guide>
        <p15:guide id="9" pos="4621">
          <p15:clr>
            <a:srgbClr val="A4A3A4"/>
          </p15:clr>
        </p15:guide>
        <p15:guide id="10" pos="7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5E9"/>
    <a:srgbClr val="DBDFE5"/>
    <a:srgbClr val="DDE1E7"/>
    <a:srgbClr val="D2D8E0"/>
    <a:srgbClr val="D1E2A6"/>
    <a:srgbClr val="CBDE9A"/>
    <a:srgbClr val="B9D05E"/>
    <a:srgbClr val="898989"/>
    <a:srgbClr val="009440"/>
    <a:srgbClr val="CDD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 autoAdjust="0"/>
    <p:restoredTop sz="94660" autoAdjust="0"/>
  </p:normalViewPr>
  <p:slideViewPr>
    <p:cSldViewPr snapToGrid="0">
      <p:cViewPr varScale="1">
        <p:scale>
          <a:sx n="111" d="100"/>
          <a:sy n="111" d="100"/>
        </p:scale>
        <p:origin x="1620" y="96"/>
      </p:cViewPr>
      <p:guideLst>
        <p:guide orient="horz" pos="3829"/>
        <p:guide orient="horz" pos="1023"/>
        <p:guide orient="horz" pos="632"/>
        <p:guide orient="horz" pos="226"/>
        <p:guide orient="horz" pos="4108"/>
        <p:guide orient="horz" pos="1999"/>
        <p:guide pos="3137"/>
        <p:guide pos="216"/>
        <p:guide pos="4621"/>
        <p:guide pos="7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3366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gs" Target="tags/tag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D143F-1C54-4D7B-A8F9-76F0401127BF}" type="datetimeFigureOut">
              <a:rPr lang="de-DE" smtClean="0"/>
              <a:pPr/>
              <a:t>06.08.2026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8B45C-04C9-4E16-BACC-8AFC1FFAA41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8228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DB21E-FC41-4845-BEAF-0B76D0986408}" type="datetimeFigureOut">
              <a:rPr lang="de-DE" smtClean="0"/>
              <a:pPr/>
              <a:t>06.08.2026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C8E8A-C9DE-4D00-8801-65AF13270B6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7600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8E8A-C9DE-4D00-8801-65AF13270B65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62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C8E8A-C9DE-4D00-8801-65AF13270B65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43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ausw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30300" y="1430276"/>
            <a:ext cx="6192000" cy="864000"/>
          </a:xfrm>
          <a:prstGeom prst="rect">
            <a:avLst/>
          </a:prstGeom>
        </p:spPr>
        <p:txBody>
          <a:bodyPr anchor="ctr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30300" y="2426444"/>
            <a:ext cx="6192000" cy="5760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DE" dirty="0"/>
          </a:p>
        </p:txBody>
      </p:sp>
      <p:sp>
        <p:nvSpPr>
          <p:cNvPr id="33" name="Rechteck 32" descr="[DECORATIVE]"/>
          <p:cNvSpPr/>
          <p:nvPr/>
        </p:nvSpPr>
        <p:spPr>
          <a:xfrm>
            <a:off x="0" y="1190846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49" name="Rechteck 48" descr="[DECORATIVE]"/>
          <p:cNvSpPr>
            <a:spLocks noChangeAspect="1"/>
          </p:cNvSpPr>
          <p:nvPr/>
        </p:nvSpPr>
        <p:spPr>
          <a:xfrm>
            <a:off x="0" y="3779086"/>
            <a:ext cx="1440000" cy="1440000"/>
          </a:xfrm>
          <a:prstGeom prst="rect">
            <a:avLst/>
          </a:prstGeom>
          <a:solidFill>
            <a:srgbClr val="B9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50" name="Rechteck 49" descr="[DECORATIVE]"/>
          <p:cNvSpPr>
            <a:spLocks noChangeAspect="1"/>
          </p:cNvSpPr>
          <p:nvPr userDrawn="1"/>
        </p:nvSpPr>
        <p:spPr>
          <a:xfrm>
            <a:off x="1540800" y="3779086"/>
            <a:ext cx="1440000" cy="1440000"/>
          </a:xfrm>
          <a:prstGeom prst="rect">
            <a:avLst/>
          </a:prstGeom>
          <a:solidFill>
            <a:srgbClr val="83AB1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51" name="Rechteck 50" descr="[DECORATIVE]"/>
          <p:cNvSpPr>
            <a:spLocks noChangeAspect="1"/>
          </p:cNvSpPr>
          <p:nvPr/>
        </p:nvSpPr>
        <p:spPr>
          <a:xfrm>
            <a:off x="6163200" y="3779086"/>
            <a:ext cx="1440000" cy="1440000"/>
          </a:xfrm>
          <a:prstGeom prst="rect">
            <a:avLst/>
          </a:prstGeom>
          <a:solidFill>
            <a:srgbClr val="649E5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pic>
        <p:nvPicPr>
          <p:cNvPr id="54" name="Grafik 53" descr="[DECORATIVE]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00" y="3779086"/>
            <a:ext cx="144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Rechteck 54" descr="[DECORATIVE]"/>
          <p:cNvSpPr>
            <a:spLocks noChangeAspect="1"/>
          </p:cNvSpPr>
          <p:nvPr/>
        </p:nvSpPr>
        <p:spPr>
          <a:xfrm>
            <a:off x="1540800" y="5311670"/>
            <a:ext cx="144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56" name="Rechteck 55" descr="[DECORATIVE]"/>
          <p:cNvSpPr>
            <a:spLocks noChangeAspect="1"/>
          </p:cNvSpPr>
          <p:nvPr/>
        </p:nvSpPr>
        <p:spPr>
          <a:xfrm>
            <a:off x="3081600" y="5311670"/>
            <a:ext cx="1440000" cy="1440000"/>
          </a:xfrm>
          <a:prstGeom prst="rect">
            <a:avLst/>
          </a:prstGeom>
          <a:solidFill>
            <a:srgbClr val="CDD9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57" name="Rechteck 56" descr="[DECORATIVE]"/>
          <p:cNvSpPr>
            <a:spLocks noChangeAspect="1"/>
          </p:cNvSpPr>
          <p:nvPr/>
        </p:nvSpPr>
        <p:spPr>
          <a:xfrm>
            <a:off x="6163200" y="5311670"/>
            <a:ext cx="1440000" cy="1440000"/>
          </a:xfrm>
          <a:prstGeom prst="rect">
            <a:avLst/>
          </a:prstGeom>
          <a:solidFill>
            <a:srgbClr val="C0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pic>
        <p:nvPicPr>
          <p:cNvPr id="58" name="Grafik 57" descr="[DECORATIVE]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000" y="5311670"/>
            <a:ext cx="1440000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Rechteck 59" descr="[DECORATIVE]"/>
          <p:cNvSpPr>
            <a:spLocks noChangeAspect="1"/>
          </p:cNvSpPr>
          <p:nvPr/>
        </p:nvSpPr>
        <p:spPr>
          <a:xfrm>
            <a:off x="4622400" y="5311670"/>
            <a:ext cx="1440000" cy="1440000"/>
          </a:xfrm>
          <a:prstGeom prst="rect">
            <a:avLst/>
          </a:pr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6" name="Rechteck 17" descr="[DECORATIVE]"/>
          <p:cNvSpPr>
            <a:spLocks noChangeAspect="1"/>
          </p:cNvSpPr>
          <p:nvPr userDrawn="1"/>
        </p:nvSpPr>
        <p:spPr>
          <a:xfrm rot="246524" flipH="1">
            <a:off x="7753818" y="2216859"/>
            <a:ext cx="1444580" cy="1440000"/>
          </a:xfrm>
          <a:custGeom>
            <a:avLst/>
            <a:gdLst>
              <a:gd name="connsiteX0" fmla="*/ 0 w 1440000"/>
              <a:gd name="connsiteY0" fmla="*/ 0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0 w 1440000"/>
              <a:gd name="connsiteY4" fmla="*/ 0 h 1440000"/>
              <a:gd name="connsiteX0" fmla="*/ 152690 w 1440000"/>
              <a:gd name="connsiteY0" fmla="*/ 1419 h 1440000"/>
              <a:gd name="connsiteX1" fmla="*/ 144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4" fmla="*/ 152690 w 1440000"/>
              <a:gd name="connsiteY4" fmla="*/ 1419 h 1440000"/>
              <a:gd name="connsiteX0" fmla="*/ 97891 w 1385201"/>
              <a:gd name="connsiteY0" fmla="*/ 1419 h 1441548"/>
              <a:gd name="connsiteX1" fmla="*/ 1385201 w 1385201"/>
              <a:gd name="connsiteY1" fmla="*/ 0 h 1441548"/>
              <a:gd name="connsiteX2" fmla="*/ 1385201 w 1385201"/>
              <a:gd name="connsiteY2" fmla="*/ 1440000 h 1441548"/>
              <a:gd name="connsiteX3" fmla="*/ 0 w 1385201"/>
              <a:gd name="connsiteY3" fmla="*/ 1441548 h 1441548"/>
              <a:gd name="connsiteX4" fmla="*/ 97891 w 1385201"/>
              <a:gd name="connsiteY4" fmla="*/ 1419 h 1441548"/>
              <a:gd name="connsiteX0" fmla="*/ 102642 w 1389952"/>
              <a:gd name="connsiteY0" fmla="*/ 1419 h 1441207"/>
              <a:gd name="connsiteX1" fmla="*/ 1389952 w 1389952"/>
              <a:gd name="connsiteY1" fmla="*/ 0 h 1441207"/>
              <a:gd name="connsiteX2" fmla="*/ 1389952 w 1389952"/>
              <a:gd name="connsiteY2" fmla="*/ 1440000 h 1441207"/>
              <a:gd name="connsiteX3" fmla="*/ 0 w 1389952"/>
              <a:gd name="connsiteY3" fmla="*/ 1441207 h 1441207"/>
              <a:gd name="connsiteX4" fmla="*/ 102642 w 1389952"/>
              <a:gd name="connsiteY4" fmla="*/ 1419 h 1441207"/>
              <a:gd name="connsiteX0" fmla="*/ 157270 w 1444580"/>
              <a:gd name="connsiteY0" fmla="*/ 1419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57270 w 1444580"/>
              <a:gd name="connsiteY4" fmla="*/ 1419 h 1440000"/>
              <a:gd name="connsiteX0" fmla="*/ 109426 w 1444580"/>
              <a:gd name="connsiteY0" fmla="*/ 2756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9426 w 1444580"/>
              <a:gd name="connsiteY4" fmla="*/ 2756 h 1440000"/>
              <a:gd name="connsiteX0" fmla="*/ 104506 w 1444580"/>
              <a:gd name="connsiteY0" fmla="*/ 4790 h 1440000"/>
              <a:gd name="connsiteX1" fmla="*/ 1444580 w 1444580"/>
              <a:gd name="connsiteY1" fmla="*/ 0 h 1440000"/>
              <a:gd name="connsiteX2" fmla="*/ 1444580 w 1444580"/>
              <a:gd name="connsiteY2" fmla="*/ 1440000 h 1440000"/>
              <a:gd name="connsiteX3" fmla="*/ 0 w 1444580"/>
              <a:gd name="connsiteY3" fmla="*/ 1437283 h 1440000"/>
              <a:gd name="connsiteX4" fmla="*/ 104506 w 1444580"/>
              <a:gd name="connsiteY4" fmla="*/ 479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4580" h="1440000">
                <a:moveTo>
                  <a:pt x="104506" y="4790"/>
                </a:moveTo>
                <a:lnTo>
                  <a:pt x="1444580" y="0"/>
                </a:lnTo>
                <a:lnTo>
                  <a:pt x="1444580" y="1440000"/>
                </a:lnTo>
                <a:lnTo>
                  <a:pt x="0" y="1437283"/>
                </a:lnTo>
                <a:lnTo>
                  <a:pt x="104506" y="4790"/>
                </a:lnTo>
                <a:close/>
              </a:path>
            </a:pathLst>
          </a:custGeom>
          <a:solidFill>
            <a:srgbClr val="9BD0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8" name="Bildplatzhalter 5"/>
          <p:cNvSpPr>
            <a:spLocks noGrp="1"/>
          </p:cNvSpPr>
          <p:nvPr>
            <p:ph type="pic" sz="quarter" idx="11"/>
          </p:nvPr>
        </p:nvSpPr>
        <p:spPr>
          <a:xfrm>
            <a:off x="3081600" y="3779086"/>
            <a:ext cx="1439862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4" name="Bildplatzhalter 5"/>
          <p:cNvSpPr>
            <a:spLocks noGrp="1"/>
          </p:cNvSpPr>
          <p:nvPr>
            <p:ph type="pic" sz="quarter" idx="12"/>
          </p:nvPr>
        </p:nvSpPr>
        <p:spPr>
          <a:xfrm>
            <a:off x="0" y="5311670"/>
            <a:ext cx="1439862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5" name="Bildplatzhalter 5"/>
          <p:cNvSpPr>
            <a:spLocks noGrp="1"/>
          </p:cNvSpPr>
          <p:nvPr>
            <p:ph type="pic" sz="quarter" idx="13"/>
          </p:nvPr>
        </p:nvSpPr>
        <p:spPr>
          <a:xfrm>
            <a:off x="7704138" y="3779086"/>
            <a:ext cx="1439862" cy="144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9" name="Rechteck 38" descr="[DECORATIVE]"/>
          <p:cNvSpPr/>
          <p:nvPr/>
        </p:nvSpPr>
        <p:spPr>
          <a:xfrm>
            <a:off x="2501877" y="353178"/>
            <a:ext cx="487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2" name="Grafik 41" descr="[DECORATIVE]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r="16126" b="12392"/>
          <a:stretch/>
        </p:blipFill>
        <p:spPr>
          <a:xfrm>
            <a:off x="7946176" y="353178"/>
            <a:ext cx="800155" cy="709200"/>
          </a:xfrm>
          <a:prstGeom prst="rect">
            <a:avLst/>
          </a:prstGeom>
        </p:spPr>
      </p:pic>
      <p:sp>
        <p:nvSpPr>
          <p:cNvPr id="43" name="Rechteck 42" descr="[DECORATIVE]"/>
          <p:cNvSpPr/>
          <p:nvPr/>
        </p:nvSpPr>
        <p:spPr>
          <a:xfrm>
            <a:off x="7449982" y="353178"/>
            <a:ext cx="1296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 descr="[DECORATIVE]"/>
          <p:cNvSpPr/>
          <p:nvPr/>
        </p:nvSpPr>
        <p:spPr>
          <a:xfrm>
            <a:off x="345205" y="353178"/>
            <a:ext cx="7092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 descr="[DECORATIVE]"/>
          <p:cNvSpPr/>
          <p:nvPr/>
        </p:nvSpPr>
        <p:spPr>
          <a:xfrm>
            <a:off x="1130887" y="353178"/>
            <a:ext cx="1296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6" name="Grafik 45" descr="[DECORATIVE]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19" y="598664"/>
            <a:ext cx="1995679" cy="410400"/>
          </a:xfrm>
          <a:prstGeom prst="rect">
            <a:avLst/>
          </a:prstGeom>
        </p:spPr>
      </p:pic>
      <p:sp>
        <p:nvSpPr>
          <p:cNvPr id="27" name="Textfeld 26" descr="[DECORATIVE]"/>
          <p:cNvSpPr txBox="1"/>
          <p:nvPr userDrawn="1"/>
        </p:nvSpPr>
        <p:spPr>
          <a:xfrm>
            <a:off x="2531269" y="707778"/>
            <a:ext cx="1714727" cy="89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700"/>
              </a:lnSpc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Kaufmännische </a:t>
            </a:r>
            <a:r>
              <a:rPr lang="de-DE" sz="600" cap="all" spc="40" dirty="0" err="1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direktion</a:t>
            </a:r>
            <a:endParaRPr lang="de-DE" sz="600" cap="all" spc="40" dirty="0">
              <a:solidFill>
                <a:schemeClr val="bg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Textfeld 28" descr="[DECORATIVE]"/>
          <p:cNvSpPr txBox="1"/>
          <p:nvPr userDrawn="1"/>
        </p:nvSpPr>
        <p:spPr>
          <a:xfrm>
            <a:off x="2531270" y="933113"/>
            <a:ext cx="1462260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lang="de-DE" sz="600" cap="all" spc="40" dirty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Beschaffung und Wirtschaft</a:t>
            </a:r>
          </a:p>
        </p:txBody>
      </p:sp>
      <p:sp>
        <p:nvSpPr>
          <p:cNvPr id="53" name="Rechteck 52" descr="[DECORATIVE]"/>
          <p:cNvSpPr/>
          <p:nvPr userDrawn="1"/>
        </p:nvSpPr>
        <p:spPr>
          <a:xfrm>
            <a:off x="2501877" y="353178"/>
            <a:ext cx="4878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 descr="[DECORATIVE]"/>
          <p:cNvSpPr/>
          <p:nvPr userDrawn="1"/>
        </p:nvSpPr>
        <p:spPr>
          <a:xfrm>
            <a:off x="7449982" y="353178"/>
            <a:ext cx="1296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Rechteck 61" descr="[DECORATIVE]"/>
          <p:cNvSpPr/>
          <p:nvPr userDrawn="1"/>
        </p:nvSpPr>
        <p:spPr>
          <a:xfrm>
            <a:off x="345205" y="353178"/>
            <a:ext cx="7092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Rechteck 62" descr="[DECORATIVE]"/>
          <p:cNvSpPr/>
          <p:nvPr userDrawn="1"/>
        </p:nvSpPr>
        <p:spPr>
          <a:xfrm>
            <a:off x="1130887" y="353178"/>
            <a:ext cx="1296000" cy="7092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65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3727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[DECORATIVE]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1" b="10500"/>
          <a:stretch/>
        </p:blipFill>
        <p:spPr bwMode="auto">
          <a:xfrm>
            <a:off x="6911159" y="4280395"/>
            <a:ext cx="2232841" cy="257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1200" y="180000"/>
            <a:ext cx="824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dirty="0"/>
              <a:t>Herzklinik am </a:t>
            </a:r>
            <a:r>
              <a:rPr lang="de-DE" dirty="0" err="1"/>
              <a:t>Augustinum</a:t>
            </a:r>
            <a:endParaRPr lang="de-DE" dirty="0"/>
          </a:p>
        </p:txBody>
      </p:sp>
      <p:sp>
        <p:nvSpPr>
          <p:cNvPr id="8" name="Rechteck 7" descr="[DECORATIVE]"/>
          <p:cNvSpPr/>
          <p:nvPr/>
        </p:nvSpPr>
        <p:spPr>
          <a:xfrm>
            <a:off x="0" y="6586284"/>
            <a:ext cx="9144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17" name="Textfeld 16" descr="[DECORATIVE]"/>
          <p:cNvSpPr txBox="1"/>
          <p:nvPr userDrawn="1"/>
        </p:nvSpPr>
        <p:spPr>
          <a:xfrm>
            <a:off x="4888184" y="6537964"/>
            <a:ext cx="2808000" cy="190240"/>
          </a:xfrm>
          <a:prstGeom prst="rect">
            <a:avLst/>
          </a:prstGeom>
          <a:solidFill>
            <a:schemeClr val="bg1"/>
          </a:solidFill>
        </p:spPr>
        <p:txBody>
          <a:bodyPr wrap="none" lIns="72000" tIns="18000" rIns="72000" bIns="18000" rtlCol="0">
            <a:spAutoFit/>
          </a:bodyPr>
          <a:lstStyle/>
          <a:p>
            <a:r>
              <a:rPr lang="de-DE" sz="1000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KLINIKUM DER UNIVERSITÄT MÜNCHEN</a:t>
            </a:r>
            <a:r>
              <a:rPr lang="de-DE" sz="1000" baseline="30000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13010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285750" indent="-28575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4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600"/>
        </a:spcBef>
        <a:buClr>
          <a:schemeClr val="bg2"/>
        </a:buClr>
        <a:buSzPct val="120000"/>
        <a:buFont typeface="Wingdings" pitchFamily="2" charset="2"/>
        <a:buChar char="§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1130299" y="1430276"/>
            <a:ext cx="6725589" cy="864000"/>
          </a:xfrm>
        </p:spPr>
        <p:txBody>
          <a:bodyPr/>
          <a:lstStyle/>
          <a:p>
            <a:r>
              <a:rPr lang="de-DE" dirty="0"/>
              <a:t>Lageplan</a:t>
            </a:r>
            <a:br>
              <a:rPr lang="de-DE" dirty="0"/>
            </a:br>
            <a:r>
              <a:rPr lang="de-DE" dirty="0"/>
              <a:t>Standort logistikzentrum </a:t>
            </a:r>
            <a:r>
              <a:rPr lang="de-DE" dirty="0" err="1"/>
              <a:t>olching</a:t>
            </a:r>
            <a:endParaRPr lang="de-DE" dirty="0"/>
          </a:p>
        </p:txBody>
      </p:sp>
      <p:sp>
        <p:nvSpPr>
          <p:cNvPr id="10" name="Untertitel 9"/>
          <p:cNvSpPr>
            <a:spLocks noGrp="1"/>
          </p:cNvSpPr>
          <p:nvPr>
            <p:ph type="subTitle" idx="1"/>
          </p:nvPr>
        </p:nvSpPr>
        <p:spPr>
          <a:xfrm>
            <a:off x="1130298" y="2426443"/>
            <a:ext cx="6280317" cy="1223957"/>
          </a:xfrm>
        </p:spPr>
        <p:txBody>
          <a:bodyPr anchor="ctr"/>
          <a:lstStyle/>
          <a:p>
            <a:r>
              <a:rPr lang="de-DE" dirty="0"/>
              <a:t>Gewerbering 10b</a:t>
            </a:r>
          </a:p>
          <a:p>
            <a:r>
              <a:rPr lang="en-US" dirty="0"/>
              <a:t>82140 </a:t>
            </a:r>
            <a:r>
              <a:rPr lang="en-US" dirty="0" err="1"/>
              <a:t>Olching-Geiselbullach</a:t>
            </a:r>
            <a:endParaRPr lang="en-US" dirty="0"/>
          </a:p>
          <a:p>
            <a:r>
              <a:rPr lang="en-US" dirty="0"/>
              <a:t>Tel. +49 89 78567 </a:t>
            </a:r>
            <a:r>
              <a:rPr lang="en-US" dirty="0" err="1"/>
              <a:t>oder</a:t>
            </a:r>
            <a:r>
              <a:rPr lang="en-US" dirty="0"/>
              <a:t> 78568</a:t>
            </a:r>
          </a:p>
          <a:p>
            <a:r>
              <a:rPr lang="en-US" dirty="0"/>
              <a:t>Internet: www.lmu-klinikum.de</a:t>
            </a:r>
          </a:p>
          <a:p>
            <a:r>
              <a:rPr lang="de-DE" sz="800" dirty="0"/>
              <a:t>41037_20180221</a:t>
            </a:r>
          </a:p>
        </p:txBody>
      </p:sp>
      <p:pic>
        <p:nvPicPr>
          <p:cNvPr id="6" name="Bildplatzhalter 5" descr="[DECORATIVE]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r="16738"/>
          <a:stretch>
            <a:fillRect/>
          </a:stretch>
        </p:blipFill>
        <p:spPr>
          <a:xfrm>
            <a:off x="7704138" y="3777069"/>
            <a:ext cx="1439862" cy="1440000"/>
          </a:xfrm>
        </p:spPr>
      </p:pic>
      <p:pic>
        <p:nvPicPr>
          <p:cNvPr id="15" name="Bildplatzhalter 14" descr="[DECORATIVE]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8" r="16738"/>
          <a:stretch>
            <a:fillRect/>
          </a:stretch>
        </p:blipFill>
        <p:spPr>
          <a:xfrm>
            <a:off x="3101009" y="3787037"/>
            <a:ext cx="1439862" cy="1440000"/>
          </a:xfrm>
        </p:spPr>
      </p:pic>
      <p:pic>
        <p:nvPicPr>
          <p:cNvPr id="3" name="Bildplatzhalter 2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xfrm>
            <a:off x="0" y="5337542"/>
            <a:ext cx="1439862" cy="1440000"/>
          </a:xfrm>
        </p:spPr>
      </p:pic>
    </p:spTree>
    <p:extLst>
      <p:ext uri="{BB962C8B-B14F-4D97-AF65-F5344CB8AC3E}">
        <p14:creationId xmlns:p14="http://schemas.microsoft.com/office/powerpoint/2010/main" val="2719049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Logistikzentrum - Olching</a:t>
            </a:r>
          </a:p>
        </p:txBody>
      </p:sp>
      <p:pic>
        <p:nvPicPr>
          <p:cNvPr id="4" name="Grafik 3" descr="Gewerbepark Geiselbullach an der B471: Anfahrt: von der A8 kommend, Ausfahrt 78 Dachau-Fürstenfeldbruck, fährt man über die B471 in Richtung Fürstenfeldbruck. Nach circa einem Kilometer erreicht man die Ausfahrt, die direkt rechts in den Gewerbepark Geiselbullach führt.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973" y="985961"/>
            <a:ext cx="5136544" cy="45401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Lageplan Standort Logistikzentrum Olching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4213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HAW.ACCESSIBILITYADDIN.CHECKTIMEDATE" val="11.07.2016 09:05: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HAW.ACCESSIBILITYADDIN.READINGORDER" val="5,4,2,"/>
</p:tagLst>
</file>

<file path=ppt/theme/theme1.xml><?xml version="1.0" encoding="utf-8"?>
<a:theme xmlns:a="http://schemas.openxmlformats.org/drawingml/2006/main" name="KUM Template">
  <a:themeElements>
    <a:clrScheme name="KUM Farbpalette">
      <a:dk1>
        <a:sysClr val="windowText" lastClr="000000"/>
      </a:dk1>
      <a:lt1>
        <a:sysClr val="window" lastClr="FFFFFF"/>
      </a:lt1>
      <a:dk2>
        <a:srgbClr val="009440"/>
      </a:dk2>
      <a:lt2>
        <a:srgbClr val="A8C855"/>
      </a:lt2>
      <a:accent1>
        <a:srgbClr val="A8C855"/>
      </a:accent1>
      <a:accent2>
        <a:srgbClr val="005278"/>
      </a:accent2>
      <a:accent3>
        <a:srgbClr val="72859D"/>
      </a:accent3>
      <a:accent4>
        <a:srgbClr val="B6CAC8"/>
      </a:accent4>
      <a:accent5>
        <a:srgbClr val="CF8700"/>
      </a:accent5>
      <a:accent6>
        <a:srgbClr val="9F3C20"/>
      </a:accent6>
      <a:hlink>
        <a:srgbClr val="0000FF"/>
      </a:hlink>
      <a:folHlink>
        <a:srgbClr val="800080"/>
      </a:folHlink>
    </a:clrScheme>
    <a:fontScheme name="KUM Schriftar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t"/>
      <a:lstStyle>
        <a:defPPr>
          <a:defRPr>
            <a:latin typeface="Verdana" pitchFamily="34" charset="0"/>
            <a:ea typeface="Verdana" pitchFamily="34" charset="0"/>
            <a:cs typeface="Verdana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wrap="square" lIns="0" tIns="0" rIns="0" bIns="0" rtlCol="0">
        <a:noAutofit/>
      </a:bodyPr>
      <a:lstStyle>
        <a:defPPr marL="285750" indent="-285750">
          <a:buClr>
            <a:schemeClr val="bg2"/>
          </a:buClr>
          <a:buSzPct val="140000"/>
          <a:buFont typeface="Wingdings" pitchFamily="2" charset="2"/>
          <a:buChar char="§"/>
          <a:defRPr sz="160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QMS PDF" ma:contentTypeID="0x01010091B4F25E08994FDDA3476DDEB094C4BA0025BD9E742B9FEA49B2B0D2EF40E9E0A5" ma:contentTypeVersion="36" ma:contentTypeDescription="Ein neues Dokument erstellen." ma:contentTypeScope="" ma:versionID="16080e33b4be1d390ba5d1a475c8cd41">
  <xsd:schema xmlns:xsd="http://www.w3.org/2001/XMLSchema" xmlns:xs="http://www.w3.org/2001/XMLSchema" xmlns:p="http://schemas.microsoft.com/office/2006/metadata/properties" xmlns:ns2="3e04d2bd-15e2-494d-a174-055094c13718" xmlns:ns3="ad344f69-63bc-479d-8a51-5527ed56e2f2" xmlns:ns4="http://schemas.microsoft.com/sharepoint/v4" targetNamespace="http://schemas.microsoft.com/office/2006/metadata/properties" ma:root="true" ma:fieldsID="abc23b017594ab3962f98047a19c328a" ns2:_="" ns3:_="" ns4:_="">
    <xsd:import namespace="3e04d2bd-15e2-494d-a174-055094c13718"/>
    <xsd:import namespace="ad344f69-63bc-479d-8a51-5527ed56e2f2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QMSFreigeberText" minOccurs="0"/>
                <xsd:element ref="ns2:QMSPrueferText" minOccurs="0"/>
                <xsd:element ref="ns2:QMSStatus" minOccurs="0"/>
                <xsd:element ref="ns2:QMSCampusText" minOccurs="0"/>
                <xsd:element ref="ns2:QMSInkraftsetzung" minOccurs="0"/>
                <xsd:element ref="ns2:QMSStand" minOccurs="0"/>
                <xsd:element ref="ns2:QMSDokTyp" minOccurs="0"/>
                <xsd:element ref="ns2:QMSNotes" minOccurs="0"/>
                <xsd:element ref="ns2:QMSVersion" minOccurs="0"/>
                <xsd:element ref="ns2:QMSDocId" minOccurs="0"/>
                <xsd:element ref="ns2:QMSErsteller"/>
                <xsd:element ref="ns2:QMSOrganisation" minOccurs="0"/>
                <xsd:element ref="ns2:QMSProjekt" minOccurs="0"/>
                <xsd:element ref="ns2:QMSPdfTargetGroup" minOccurs="0"/>
                <xsd:element ref="ns2:QMSPID" minOccurs="0"/>
                <xsd:element ref="ns3:Referat" minOccurs="0"/>
                <xsd:element ref="ns3:Bereich_x002f__x0020_Thema" minOccurs="0"/>
                <xsd:element ref="ns3:Dokumatrix_Einsatz" minOccurs="0"/>
                <xsd:element ref="ns3:Dokumatrix_Archivierungsort" minOccurs="0"/>
                <xsd:element ref="ns3:Dokumatrix12_Archivierungsdauer" minOccurs="0"/>
                <xsd:element ref="ns3:Dokumatrix13_Zugriffsrechte" minOccurs="0"/>
                <xsd:element ref="ns3:Dokumatrix14_Vernichtung" minOccurs="0"/>
                <xsd:element ref="ns3:Dokumatrix16_Vernichtung_x0020_durch_x0020_wen" minOccurs="0"/>
                <xsd:element ref="ns3:extern_x002f_intern" minOccurs="0"/>
                <xsd:element ref="ns3:Relevant_x0020_f_x00fc_r_x0020_Prozesse" minOccurs="0"/>
                <xsd:element ref="ns2:_dlc_DocId" minOccurs="0"/>
                <xsd:element ref="ns2:_dlc_DocIdUrl" minOccurs="0"/>
                <xsd:element ref="ns2:QMSKapitelText" minOccurs="0"/>
                <xsd:element ref="ns2:TaxCatchAll" minOccurs="0"/>
                <xsd:element ref="ns2:TaxCatchAllLabel" minOccurs="0"/>
                <xsd:element ref="ns2:_dlc_DocIdPersistId" minOccurs="0"/>
                <xsd:element ref="ns3:ung_x00fc_ltig" minOccurs="0"/>
                <xsd:element ref="ns3:wer_x0020_bearbeitet_x0020_gerade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04d2bd-15e2-494d-a174-055094c13718" elementFormDefault="qualified">
    <xsd:import namespace="http://schemas.microsoft.com/office/2006/documentManagement/types"/>
    <xsd:import namespace="http://schemas.microsoft.com/office/infopath/2007/PartnerControls"/>
    <xsd:element name="QMSFreigeberText" ma:index="2" nillable="true" ma:displayName="QMS FreigeberText" ma:internalName="QMSFreigeberText">
      <xsd:simpleType>
        <xsd:restriction base="dms:Note">
          <xsd:maxLength value="255"/>
        </xsd:restriction>
      </xsd:simpleType>
    </xsd:element>
    <xsd:element name="QMSPrueferText" ma:index="3" nillable="true" ma:displayName="QMS PrueferText" ma:internalName="QMSPrueferText">
      <xsd:simpleType>
        <xsd:restriction base="dms:Note">
          <xsd:maxLength value="255"/>
        </xsd:restriction>
      </xsd:simpleType>
    </xsd:element>
    <xsd:element name="QMSStatus" ma:index="4" nillable="true" ma:displayName="QMS Status" ma:internalName="QMSStatus">
      <xsd:simpleType>
        <xsd:restriction base="dms:Note">
          <xsd:maxLength value="255"/>
        </xsd:restriction>
      </xsd:simpleType>
    </xsd:element>
    <xsd:element name="QMSCampusText" ma:index="5" nillable="true" ma:displayName="QMS CampusText" ma:internalName="QMSCampusText">
      <xsd:simpleType>
        <xsd:restriction base="dms:Note">
          <xsd:maxLength value="255"/>
        </xsd:restriction>
      </xsd:simpleType>
    </xsd:element>
    <xsd:element name="QMSInkraftsetzung" ma:index="6" nillable="true" ma:displayName="QMS Inkraftsetzung" ma:format="DateOnly" ma:internalName="QMSInkraftsetzung">
      <xsd:simpleType>
        <xsd:restriction base="dms:DateTime"/>
      </xsd:simpleType>
    </xsd:element>
    <xsd:element name="QMSStand" ma:index="7" nillable="true" ma:displayName="QMS Stand" ma:format="DateOnly" ma:internalName="QMSStand">
      <xsd:simpleType>
        <xsd:restriction base="dms:DateTime"/>
      </xsd:simpleType>
    </xsd:element>
    <xsd:element name="QMSDokTyp" ma:index="8" nillable="true" ma:displayName="QMS DokTyp" ma:format="Dropdown" ma:internalName="QMSDokTyp">
      <xsd:simpleType>
        <xsd:restriction base="dms:Choice">
          <xsd:enumeration value="AA"/>
          <xsd:enumeration value="CL"/>
          <xsd:enumeration value="DA"/>
          <xsd:enumeration value="FB"/>
          <xsd:enumeration value="PB"/>
          <xsd:enumeration value="PP"/>
          <xsd:enumeration value="SB"/>
          <xsd:enumeration value="SOP"/>
          <xsd:enumeration value="PS"/>
          <xsd:enumeration value="VA"/>
          <xsd:enumeration value="QMH"/>
          <xsd:enumeration value="IB"/>
        </xsd:restriction>
      </xsd:simpleType>
    </xsd:element>
    <xsd:element name="QMSNotes" ma:index="9" nillable="true" ma:displayName="QMS Notes" ma:internalName="QMSNotes">
      <xsd:simpleType>
        <xsd:restriction base="dms:Note">
          <xsd:maxLength value="255"/>
        </xsd:restriction>
      </xsd:simpleType>
    </xsd:element>
    <xsd:element name="QMSVersion" ma:index="10" nillable="true" ma:displayName="QMS Version" ma:internalName="QMSVersion">
      <xsd:simpleType>
        <xsd:restriction base="dms:Text"/>
      </xsd:simpleType>
    </xsd:element>
    <xsd:element name="QMSDocId" ma:index="11" nillable="true" ma:displayName="QMS DocId" ma:internalName="QMSDocId">
      <xsd:simpleType>
        <xsd:restriction base="dms:Text"/>
      </xsd:simpleType>
    </xsd:element>
    <xsd:element name="QMSErsteller" ma:index="12" ma:displayName="QMS Ersteller" ma:list="UserInfo" ma:SearchPeopleOnly="false" ma:SharePointGroup="0" ma:internalName="QMSErstell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QMSOrganisation" ma:index="14" nillable="true" ma:displayName="QMS Organisation" ma:internalName="QMSOrganisation">
      <xsd:simpleType>
        <xsd:restriction base="dms:Note">
          <xsd:maxLength value="255"/>
        </xsd:restriction>
      </xsd:simpleType>
    </xsd:element>
    <xsd:element name="QMSProjekt" ma:index="15" nillable="true" ma:displayName="QMS Projekt" ma:list="{9051c0c5-8c03-4d4c-ae2f-ad7f5307deae}" ma:internalName="QMSProjekt" ma:showField="Title" ma:web="{3e04d2bd-15e2-494d-a174-055094c13718}">
      <xsd:simpleType>
        <xsd:restriction base="dms:Lookup"/>
      </xsd:simpleType>
    </xsd:element>
    <xsd:element name="QMSPdfTargetGroup" ma:index="16" nillable="true" ma:displayName="QMS PDF Zielgruppe" ma:hidden="true" ma:list="UserInfo" ma:SearchPeopleOnly="false" ma:SharePointGroup="0" ma:internalName="QMSPdfTargetGroup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QMSPID" ma:index="17" nillable="true" ma:displayName="QMS PID" ma:internalName="QMSPID">
      <xsd:simpleType>
        <xsd:restriction base="dms:Text"/>
      </xsd:simpleType>
    </xsd:element>
    <xsd:element name="_dlc_DocId" ma:index="2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2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QMSKapitelText" ma:index="32" nillable="true" ma:taxonomy="true" ma:internalName="QMSKapitelText" ma:taxonomyFieldName="QMSKapitel" ma:displayName="QMS Kapitel" ma:default="" ma:fieldId="{f6ff76da-48ce-4fbf-8409-9ea7028c7a4b}" ma:sspId="11d29cab-de64-4983-929a-9b0bca88c82a" ma:termSetId="42e45b0c-db51-40bc-8d50-3fd63f22153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33" nillable="true" ma:displayName="Taxonomiespalte &quot;Alle abfangen&quot;" ma:description="" ma:hidden="true" ma:list="{0286d55b-ecf1-4954-944e-d868ba151b34}" ma:internalName="TaxCatchAll" ma:showField="CatchAllData" ma:web="3e04d2bd-15e2-494d-a174-055094c137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34" nillable="true" ma:displayName="Taxonomiespalte &quot;Alle abfangen&quot;1" ma:hidden="true" ma:list="{0286d55b-ecf1-4954-944e-d868ba151b34}" ma:internalName="TaxCatchAllLabel" ma:readOnly="true" ma:showField="CatchAllDataLabel" ma:web="3e04d2bd-15e2-494d-a174-055094c137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PersistId" ma:index="41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344f69-63bc-479d-8a51-5527ed56e2f2" elementFormDefault="qualified">
    <xsd:import namespace="http://schemas.microsoft.com/office/2006/documentManagement/types"/>
    <xsd:import namespace="http://schemas.microsoft.com/office/infopath/2007/PartnerControls"/>
    <xsd:element name="Referat" ma:index="18" nillable="true" ma:displayName="BW" ma:description="Referat/Stabsstelle" ma:format="Dropdown" ma:internalName="Referat">
      <xsd:simpleType>
        <xsd:restriction base="dms:Choice">
          <xsd:enumeration value="Abteilungsweit geltende QM Dokumente"/>
          <xsd:enumeration value="Kennzahlen"/>
          <xsd:enumeration value="Referat Einkauf"/>
          <xsd:enumeration value="Referat Logistik"/>
          <xsd:enumeration value="Referat Reinigung"/>
          <xsd:enumeration value="Referat Speisenversorgung"/>
          <xsd:enumeration value="Stabsstelle Projekt- u. Prozessmanagement"/>
          <xsd:enumeration value="Stabsstelle Vertragsmanagement BW"/>
          <xsd:enumeration value="Stabsstelle Vergabe"/>
          <xsd:enumeration value="Stabsstelle Rechtliche Angelegenheiten BW"/>
          <xsd:enumeration value="Stabsstelle Einkaufsprojekte und digitale Einkaufsprozesse"/>
          <xsd:enumeration value="z_Archiv"/>
        </xsd:restriction>
      </xsd:simpleType>
    </xsd:element>
    <xsd:element name="Bereich_x002f__x0020_Thema" ma:index="19" nillable="true" ma:displayName="Bereich/ Thema" ma:default="Teamübergreifend" ma:description="Aufteilung der Dokumente auf die Referate der Abteilung BW" ma:format="Dropdown" ma:internalName="Bereich_x002f__x0020_Thema">
      <xsd:simpleType>
        <xsd:restriction base="dms:Choice">
          <xsd:enumeration value="Teamübergreifend"/>
          <xsd:enumeration value="Referatsübergreifend"/>
          <xsd:enumeration value="Organisation und Verantwortung"/>
          <xsd:enumeration value="Personalmanagement"/>
          <xsd:enumeration value="Finanzmanagement"/>
          <xsd:enumeration value="Qualitätsmanagement"/>
          <xsd:enumeration value="Bestellwesen"/>
          <xsd:enumeration value="Reinigung und Hygiene"/>
          <xsd:enumeration value="Reparaturen/Instandhaltung/IT-Support"/>
          <xsd:enumeration value="Spider"/>
          <xsd:enumeration value="Vorlagen für Dokumente"/>
          <xsd:enumeration value="Manual: Schulungsunterlagen QM"/>
          <xsd:enumeration value="Sicherheit und Notfälle"/>
          <xsd:enumeration value="Audits"/>
          <xsd:enumeration value="Fehlermanagement"/>
          <xsd:enumeration value="BGA"/>
          <xsd:enumeration value="IT"/>
          <xsd:enumeration value="Investitionen"/>
          <xsd:enumeration value="Laborbedarf"/>
          <xsd:enumeration value="Med. Bedarf"/>
          <xsd:enumeration value="Implantate"/>
          <xsd:enumeration value="Rechtliche Angelegenheiten BW"/>
          <xsd:enumeration value="Inventur"/>
          <xsd:enumeration value="L_1.) Logistikzentrum"/>
          <xsd:enumeration value="L_2.) Modullogistik"/>
          <xsd:enumeration value="L_3.) Materiallogistik"/>
          <xsd:enumeration value="L_4.) Postlogistik"/>
          <xsd:enumeration value="L_5.) Fahrdienst und Fuhrpark"/>
          <xsd:enumeration value="L_6.) Patientenlogistik"/>
          <xsd:enumeration value="L_7.) Laborlogistik"/>
          <xsd:enumeration value="R_1.) Überblick Referat Reinigung/ Wäsche"/>
          <xsd:enumeration value="R_2.) Auftrag / Nutzeranfragen / Raumbuch / LV"/>
          <xsd:enumeration value="R_3.) Arbeitsplatzplanung Klinikreinigung"/>
          <xsd:enumeration value="R_4.) Nutzeranforderungen / Sonderreinigungen"/>
          <xsd:enumeration value="R_5.) Ergebniskontrolle"/>
          <xsd:enumeration value="R_6.) MA-Feedback"/>
          <xsd:enumeration value="R_7.) Bearbeitung Reklamation"/>
          <xsd:enumeration value="R_8.) Schulung / Unterweisung MA"/>
          <xsd:enumeration value="R_9.) Labore"/>
          <xsd:enumeration value="Patientenspeisenversorgung"/>
          <xsd:enumeration value="Mitarbeiterspeisenversorgung"/>
          <xsd:enumeration value="Cafeteria"/>
          <xsd:enumeration value="Catering"/>
          <xsd:enumeration value="Wahlleistungsservice"/>
          <xsd:enumeration value="Menüwunscherfassung"/>
          <xsd:enumeration value="Kasinos"/>
          <xsd:enumeration value="(Verteil-)Küchen"/>
          <xsd:enumeration value="Speisenlogistik"/>
          <xsd:enumeration value="Hygiene: Reinigungspläne"/>
          <xsd:enumeration value="Hygiene: CCP-Dokumente"/>
          <xsd:enumeration value="Hygiene: allgemein"/>
          <xsd:enumeration value="Schulungen und Unterweisungen"/>
          <xsd:enumeration value="Reklamationen"/>
          <xsd:enumeration value="Automaten"/>
          <xsd:enumeration value="Vergabe"/>
          <xsd:enumeration value="Vergabe Kernprozesse"/>
          <xsd:enumeration value="Vergabe intern"/>
          <xsd:enumeration value="Vertragsmanagement"/>
          <xsd:enumeration value="Vertragswesen"/>
          <xsd:enumeration value="Vertragswesen Kernprozesse"/>
          <xsd:enumeration value="z_Archiv"/>
        </xsd:restriction>
      </xsd:simpleType>
    </xsd:element>
    <xsd:element name="Dokumatrix_Einsatz" ma:index="20" nillable="true" ma:displayName="Einsatz" ma:default="Interne Doku z. internen Einsatz" ma:format="Dropdown" ma:internalName="Dokumatrix_Einsatz">
      <xsd:simpleType>
        <xsd:restriction base="dms:Choice">
          <xsd:enumeration value="Interne Doku z. internen Einsatz"/>
          <xsd:enumeration value="Interne Doku z. externen Einsatz"/>
          <xsd:enumeration value="Externe Doku z. internen Einsatz"/>
        </xsd:restriction>
      </xsd:simpleType>
    </xsd:element>
    <xsd:element name="Dokumatrix_Archivierungsort" ma:index="21" nillable="true" ma:displayName="Archivierungsort" ma:default="MS-Sharepoint" ma:format="Dropdown" ma:internalName="Dokumatrix_Archivierungsort">
      <xsd:simpleType>
        <xsd:restriction base="dms:Choice">
          <xsd:enumeration value="MS-Sharepoint"/>
          <xsd:enumeration value="bei AL/RL/SSL/FK im Büro abgelegt"/>
          <xsd:enumeration value="Spider"/>
          <xsd:enumeration value="Open-Text-Archiv"/>
          <xsd:enumeration value="Aktenordner"/>
        </xsd:restriction>
      </xsd:simpleType>
    </xsd:element>
    <xsd:element name="Dokumatrix12_Archivierungsdauer" ma:index="22" nillable="true" ma:displayName="Archivierungsdauer" ma:default="gemäß FB_20_047 Aufbewahrungsfristen" ma:format="Dropdown" ma:internalName="Dokumatrix12_Archivierungsdauer">
      <xsd:simpleType>
        <xsd:restriction base="dms:Choice">
          <xsd:enumeration value="gemäß FB_20_047 Aufbewahrungsfristen"/>
        </xsd:restriction>
      </xsd:simpleType>
    </xsd:element>
    <xsd:element name="Dokumatrix13_Zugriffsrechte" ma:index="23" nillable="true" ma:displayName="Zugriffsrechte" ma:default="MA der Abteilung BW" ma:format="Dropdown" ma:internalName="Dokumatrix13_Zugriffsrechte">
      <xsd:simpleType>
        <xsd:restriction base="dms:Choice">
          <xsd:enumeration value="MA der Abteilung BW"/>
          <xsd:enumeration value="AL/RL/SSL/FK"/>
        </xsd:restriction>
      </xsd:simpleType>
    </xsd:element>
    <xsd:element name="Dokumatrix14_Vernichtung" ma:index="24" nillable="true" ma:displayName="Vernichtung" ma:default="nicht erforderlich" ma:format="Dropdown" ma:internalName="Dokumatrix14_Vernichtung">
      <xsd:simpleType>
        <xsd:restriction base="dms:Choice">
          <xsd:enumeration value="nicht erforderlich"/>
          <xsd:enumeration value="elektronische Löschung"/>
          <xsd:enumeration value="Aktenvernichtung"/>
        </xsd:restriction>
      </xsd:simpleType>
    </xsd:element>
    <xsd:element name="Dokumatrix16_Vernichtung_x0020_durch_x0020_wen" ma:index="25" nillable="true" ma:displayName="Vernichtung durch" ma:default="nicht erforderlich" ma:format="Dropdown" ma:internalName="Dokumatrix16_Vernichtung_x0020_durch_x0020_wen">
      <xsd:simpleType>
        <xsd:restriction base="dms:Choice">
          <xsd:enumeration value="nicht erforderlich"/>
          <xsd:enumeration value="AL/RL/SSL/FK/MA"/>
        </xsd:restriction>
      </xsd:simpleType>
    </xsd:element>
    <xsd:element name="extern_x002f_intern" ma:index="26" nillable="true" ma:displayName="Download Intranet" ma:format="Dropdown" ma:internalName="extern_x002f_intern">
      <xsd:simpleType>
        <xsd:restriction base="dms:Choice">
          <xsd:enumeration value="Arbeitssicherheit intern 01"/>
          <xsd:enumeration value="extern"/>
          <xsd:enumeration value="extern Automaten 01"/>
          <xsd:enumeration value="extern Automaten 02"/>
          <xsd:enumeration value="extern Automaten 03"/>
          <xsd:enumeration value="extern Automaten 04"/>
          <xsd:enumeration value="extern Automaten 05"/>
          <xsd:enumeration value="extern automaten 06"/>
          <xsd:enumeration value="extern Betten"/>
          <xsd:enumeration value="extern Catering 01"/>
          <xsd:enumeration value="extern Catering 02"/>
          <xsd:enumeration value="extern Catering 03"/>
          <xsd:enumeration value="extern Download Einkauf"/>
          <xsd:enumeration value="extern Einkauf Bedarfsmeldung"/>
          <xsd:enumeration value="extern Einkauf BW 2"/>
          <xsd:enumeration value="extern Einkauf Informationen BW 1  IT 1"/>
          <xsd:enumeration value="extern Einkauf Informationen BW 1  IT 2"/>
          <xsd:enumeration value="extern Einkauf Informationen BW 1  IT 3"/>
          <xsd:enumeration value="extern Einkauf Informationen BW 1  IT 4"/>
          <xsd:enumeration value="extern Einkauf Informationen BW 1  IT 5"/>
          <xsd:enumeration value="extern Einkauf Informationen BW 1  IT 6"/>
          <xsd:enumeration value="extern Einkauf Informationen BW 1  IT 7"/>
          <xsd:enumeration value="extern Einkauf Informationen BW 1 Büro- und Besucherstühle Stühle 1"/>
          <xsd:enumeration value="extern Einkauf Informationen BW 1 Büro- und Besucherstühle Stühle 2"/>
          <xsd:enumeration value="extern Einkauf Informationen BW 1 Büro- und Besucherstühle Stühle 3"/>
          <xsd:enumeration value="extern Einkauf Informationen BW 1 Patientenmöbel 1"/>
          <xsd:enumeration value="extern Einkauf Informationen BW 1 Patientenmöbel 2"/>
          <xsd:enumeration value="extern Mitarbeitercasinos 01"/>
          <xsd:enumeration value="extern Mitarbeitercasinos 02"/>
          <xsd:enumeration value="extern Mitarbeiterspeisenversorgung 01"/>
          <xsd:enumeration value="extern Mitarbeiterspeisenversorgung 02"/>
          <xsd:enumeration value="extern Patientenspeisenversorgung"/>
          <xsd:enumeration value="extern Reklamation"/>
          <xsd:enumeration value="extern Vertragswesen Download 00"/>
          <xsd:enumeration value="extern Vertragswesen Download 01"/>
          <xsd:enumeration value="extern Vertragswesen Download 02"/>
          <xsd:enumeration value="extern Vertragswesen Download 03"/>
          <xsd:enumeration value="extern Vertragswesen Download 04"/>
          <xsd:enumeration value="extern Vertragswesen Download 05"/>
          <xsd:enumeration value="extern Vertragswesen Download 06"/>
          <xsd:enumeration value="extern Vertragswesen Download 07"/>
          <xsd:enumeration value="extern Vertragswesen Download 08"/>
          <xsd:enumeration value="extern Vertragswesen Download 10"/>
          <xsd:enumeration value="extern Vertragswesen Download 11"/>
          <xsd:enumeration value="extern Wäsche 2"/>
          <xsd:enumeration value="extern Wäsche Info 1"/>
          <xsd:enumeration value="extern Wäsche Info 2"/>
          <xsd:enumeration value="extern Wäsche Info 3"/>
          <xsd:enumeration value="intern"/>
          <xsd:enumeration value="intern 01"/>
          <xsd:enumeration value="intern 1"/>
          <xsd:enumeration value="intern 3"/>
          <xsd:enumeration value="intern Cafeteria 01"/>
          <xsd:enumeration value="intern Cafeteria 02"/>
          <xsd:enumeration value="intern Cafeteria 03"/>
          <xsd:enumeration value="intern Cafeteria 04"/>
          <xsd:enumeration value="intern Cafeteria 05"/>
          <xsd:enumeration value="intern Cafeteria 06"/>
          <xsd:enumeration value="intern Cafeteria 07"/>
          <xsd:enumeration value="intern Cafeteria 08"/>
          <xsd:enumeration value="intern Cafeteria 09"/>
          <xsd:enumeration value="intern Cafeteria 10"/>
          <xsd:enumeration value="intern Cafeteria 11"/>
          <xsd:enumeration value="intern Cafeteria 12"/>
          <xsd:enumeration value="intern Catering 01"/>
          <xsd:enumeration value="intern Catering 02"/>
          <xsd:enumeration value="intern CCP Dokumente 01"/>
          <xsd:enumeration value="intern CCP Dokumente 02"/>
          <xsd:enumeration value="intern CCP Dokumente 03"/>
          <xsd:enumeration value="intern CCP Dokumente 04"/>
          <xsd:enumeration value="intern CCP Dokumente 05"/>
          <xsd:enumeration value="intern CCP Dokumente 06"/>
          <xsd:enumeration value="intern Controlling Monatsreporting"/>
          <xsd:enumeration value="intern CP Dokumente 01"/>
          <xsd:enumeration value="intern CP Dokumente 02"/>
          <xsd:enumeration value="intern CP Dokumente 03"/>
          <xsd:enumeration value="intern CP Dokumente 04"/>
          <xsd:enumeration value="intern CP Dokumente 05"/>
          <xsd:enumeration value="intern CP Dokumente 06"/>
          <xsd:enumeration value="intern Einkauf Bedarfsmeldung"/>
          <xsd:enumeration value="intern Mitarbeiterangelegenheiten 01"/>
          <xsd:enumeration value="intern Mitarbeiterangelegenheiten 02"/>
          <xsd:enumeration value="intern Mitarbeiterangelegenheiten 03"/>
          <xsd:enumeration value="intern Mitarbeiterangelegenheiten 04"/>
          <xsd:enumeration value="intern Mitarbeiterangelegenheiten 05"/>
          <xsd:enumeration value="intern Patientenspeisenversorgung 02"/>
          <xsd:enumeration value="intern Patientenspeisenversorgung 03"/>
          <xsd:enumeration value="intern Patientenspeisenversorgung 04"/>
          <xsd:enumeration value="intern Patientenspeisenversorgung 05"/>
          <xsd:enumeration value="intern Prozess"/>
          <xsd:enumeration value="intern Reinigungsplan"/>
          <xsd:enumeration value="intern Reinigungsplan 01"/>
          <xsd:enumeration value="intern Reinigungsplan 02"/>
          <xsd:enumeration value="intern Reklamationen 01"/>
          <xsd:enumeration value="intern Reklamationen 02"/>
          <xsd:enumeration value="intern Vertragswesen Spider"/>
          <xsd:enumeration value="Reinigung intern 01"/>
          <xsd:enumeration value="Reinigung intern 02"/>
          <xsd:enumeration value="Reinigung intern 03"/>
          <xsd:enumeration value="Schulungen intern 01"/>
          <xsd:enumeration value="Schulungen intern 02"/>
          <xsd:enumeration value="Schulungen intern 03"/>
          <xsd:enumeration value="Schulungen intern 04"/>
          <xsd:enumeration value="Schulungen intern 05"/>
          <xsd:enumeration value="Schulungen intern 06"/>
          <xsd:enumeration value="Schulungen intern 07"/>
        </xsd:restriction>
      </xsd:simpleType>
    </xsd:element>
    <xsd:element name="Relevant_x0020_f_x00fc_r_x0020_Prozesse" ma:index="27" nillable="true" ma:displayName="Relevant für Prozesse" ma:internalName="Relevant_x0020_f_x00fc_r_x0020_Prozesse">
      <xsd:simpleType>
        <xsd:restriction base="dms:Text">
          <xsd:maxLength value="255"/>
        </xsd:restriction>
      </xsd:simpleType>
    </xsd:element>
    <xsd:element name="ung_x00fc_ltig" ma:index="42" nillable="true" ma:displayName="ungültig" ma:default="0" ma:internalName="ung_x00fc_ltig">
      <xsd:simpleType>
        <xsd:restriction base="dms:Boolean"/>
      </xsd:simpleType>
    </xsd:element>
    <xsd:element name="wer_x0020_bearbeitet_x0020_gerade" ma:index="43" nillable="true" ma:displayName="wer bearbeitet gerade" ma:description="Name des aktuellen Bearbeiters" ma:internalName="wer_x0020_bearbeitet_x0020_gerade">
      <xsd:simpleType>
        <xsd:restriction base="dms:Text">
          <xsd:maxLength value="5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4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0" ma:displayName="Inhaltstyp"/>
        <xsd:element ref="dc:title" minOccurs="0" maxOccurs="1" ma:index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��< ? x m l   v e r s i o n = " 1 . 0 "   e n c o d i n g = " u t f - 1 6 " ? > < D o c u m e n t S e t t i n g s   x m l n s : x s i = " h t t p : / / w w w . w 3 . o r g / 2 0 0 1 / X M L S c h e m a - i n s t a n c e "   x m l n s : x s d = " h t t p : / / w w w . w 3 . o r g / 2 0 0 1 / X M L S c h e m a "   x m l n s = " h t t p : / / w w w . z h a w . c h / A c c e s s i b i l i t y A d d I n " >  
     < C h e c k R e a d i n g O r d e r > t r u e < / C h e c k R e a d i n g O r d e r >  
     < C h e c k T a b l e H e a d e r > t r u e < / C h e c k T a b l e H e a d e r >  
     < C h e c k S l i d e T i t l e > t r u e < / C h e c k S l i d e T i t l e >  
     < C h e c k L a n g u a g e S e t t i n g > t r u e < / C h e c k L a n g u a g e S e t t i n g >  
     < C h e c k A l t T e x t > t r u e < / C h e c k A l t T e x t >  
     < C h e c k T e x t S i z e > f a l s e < / C h e c k T e x t S i z e >  
     < C h e c k S c r e e n T i p > f a l s e < / C h e c k S c r e e n T i p >  
     < S h o w S h a p e N a m e C o l u m n > f a l s e < / S h o w S h a p e N a m e C o l u m n >  
     < S h o w I s s u e D e s c r i p t i o n > t r u e < / S h o w I s s u e D e s c r i p t i o n >  
 < / D o c u m e n t S e t t i n g s > 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QMSPdfLibraryEventReceiverItemAdded</Name>
    <Synchronization>Asynchronous</Synchronization>
    <Type>10001</Type>
    <SequenceNumber>1000</SequenceNumber>
    <Assembly>QMS, Version=1.0.0.0, Culture=neutral, PublicKeyToken=709efc90a1585c1c</Assembly>
    <Class>QMS.QMSPdfLibraryEventReceiver.QMSPdfLibraryEventReceiver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MSPID xmlns="3e04d2bd-15e2-494d-a174-055094c13718">FB_3_41037</QMSPID>
    <Dokumatrix12_Archivierungsdauer xmlns="ad344f69-63bc-479d-8a51-5527ed56e2f2">gemäß FB_20_047 Aufbewahrungsfristen</Dokumatrix12_Archivierungsdauer>
    <QMSOrganisation xmlns="3e04d2bd-15e2-494d-a174-055094c13718">Beschaffung und Wirtschaft</QMSOrganisation>
    <QMSFreigeberText xmlns="3e04d2bd-15e2-494d-a174-055094c13718" xsi:nil="true"/>
    <QMSPdfTargetGroup xmlns="3e04d2bd-15e2-494d-a174-055094c13718">
      <UserInfo>
        <DisplayName/>
        <AccountId xsi:nil="true"/>
        <AccountType/>
      </UserInfo>
    </QMSPdfTargetGroup>
    <Dokumatrix14_Vernichtung xmlns="ad344f69-63bc-479d-8a51-5527ed56e2f2">elektronische Löschung</Dokumatrix14_Vernichtung>
    <Dokumatrix_Einsatz xmlns="ad344f69-63bc-479d-8a51-5527ed56e2f2">Interne Doku z. internen Einsatz</Dokumatrix_Einsatz>
    <TaxCatchAll xmlns="3e04d2bd-15e2-494d-a174-055094c13718"/>
    <Dokumatrix_Archivierungsort xmlns="ad344f69-63bc-479d-8a51-5527ed56e2f2">MS-Sharepoint</Dokumatrix_Archivierungsort>
    <QMSErsteller xmlns="3e04d2bd-15e2-494d-a174-055094c13718">
      <UserInfo>
        <DisplayName>i:0#.w|helios\kugeyer,#i:0#.w|helios\kugeyer,#Kurt.Geyer@med.uni-muenchen.de,#,#Geyer, Kurt,#,#Abt. Beschaffung u. Wirtschaft,#</DisplayName>
        <AccountId>19027</AccountId>
        <AccountType/>
      </UserInfo>
    </QMSErsteller>
    <QMSProjekt xmlns="3e04d2bd-15e2-494d-a174-055094c13718" xsi:nil="true"/>
    <QMSStand xmlns="3e04d2bd-15e2-494d-a174-055094c13718">2024-04-10T22:00:00+00:00</QMSStand>
    <QMSVersion xmlns="3e04d2bd-15e2-494d-a174-055094c13718">3.0</QMSVersion>
    <QMSInkraftsetzung xmlns="3e04d2bd-15e2-494d-a174-055094c13718">2014-07-06T22:00:00+00:00</QMSInkraftsetzung>
    <QMSStatus xmlns="3e04d2bd-15e2-494d-a174-055094c13718" xsi:nil="true"/>
    <QMSNotes xmlns="3e04d2bd-15e2-494d-a174-055094c13718" xsi:nil="true"/>
    <QMSDocId xmlns="3e04d2bd-15e2-494d-a174-055094c13718" xsi:nil="true"/>
    <Referat xmlns="ad344f69-63bc-479d-8a51-5527ed56e2f2">Stabsstelle Vergabe</Referat>
    <QMSKapitelText xmlns="3e04d2bd-15e2-494d-a174-055094c13718">
      <Terms xmlns="http://schemas.microsoft.com/office/infopath/2007/PartnerControls"/>
    </QMSKapitelText>
    <Dokumatrix16_Vernichtung_x0020_durch_x0020_wen xmlns="ad344f69-63bc-479d-8a51-5527ed56e2f2">AL/RL/SSL/FK/MA</Dokumatrix16_Vernichtung_x0020_durch_x0020_wen>
    <extern_x002f_intern xmlns="ad344f69-63bc-479d-8a51-5527ed56e2f2">intern</extern_x002f_intern>
    <QMSCampusText xmlns="3e04d2bd-15e2-494d-a174-055094c13718">Kaufmännische Direktion</QMSCampusText>
    <QMSDokTyp xmlns="3e04d2bd-15e2-494d-a174-055094c13718">FB</QMSDokTyp>
    <Dokumatrix13_Zugriffsrechte xmlns="ad344f69-63bc-479d-8a51-5527ed56e2f2">AL/RL/SSL/FK</Dokumatrix13_Zugriffsrechte>
    <QMSPrueferText xmlns="3e04d2bd-15e2-494d-a174-055094c13718" xsi:nil="true"/>
    <_dlc_DocId xmlns="3e04d2bd-15e2-494d-a174-055094c13718">ANVDMCMHR44J-296-1895</_dlc_DocId>
    <_dlc_DocIdUrl xmlns="3e04d2bd-15e2-494d-a174-055094c13718">
      <Url>https://qmportal.info.med.uni-muenchen.de/Beschaffung%20und%20Wirtschaft/_layouts/DocIdRedir.aspx?ID=ANVDMCMHR44J-296-1895</Url>
      <Description>ANVDMCMHR44J-296-1895</Description>
    </_dlc_DocIdUrl>
    <Relevant_x0020_f_x00fc_r_x0020_Prozesse xmlns="ad344f69-63bc-479d-8a51-5527ed56e2f2">K_3_4.3; K_3_4.4; K_3_4.5; K_3_4.6; K_3_4.7</Relevant_x0020_f_x00fc_r_x0020_Prozesse>
    <Bereich_x002f__x0020_Thema xmlns="ad344f69-63bc-479d-8a51-5527ed56e2f2">Vergabe</Bereich_x002f__x0020_Thema>
    <ung_x00fc_ltig xmlns="ad344f69-63bc-479d-8a51-5527ed56e2f2">false</ung_x00fc_ltig>
    <wer_x0020_bearbeitet_x0020_gerade xmlns="ad344f69-63bc-479d-8a51-5527ed56e2f2" xsi:nil="true"/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C0EC411A-1C3B-44CF-9E36-5A99882C86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04d2bd-15e2-494d-a174-055094c13718"/>
    <ds:schemaRef ds:uri="ad344f69-63bc-479d-8a51-5527ed56e2f2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A63E9E-7DAF-429E-801B-7EFD82DA2439}">
  <ds:schemaRefs>
    <ds:schemaRef ds:uri="http://www.w3.org/2001/XMLSchema"/>
    <ds:schemaRef ds:uri="http://www.zhaw.ch/AccessibilityAddIn"/>
  </ds:schemaRefs>
</ds:datastoreItem>
</file>

<file path=customXml/itemProps3.xml><?xml version="1.0" encoding="utf-8"?>
<ds:datastoreItem xmlns:ds="http://schemas.openxmlformats.org/officeDocument/2006/customXml" ds:itemID="{8AD1DA34-4DD0-4998-AE2C-75251B4BD80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DC4AEC5-369B-4506-B845-F845414358AE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7D11210A-5FA0-463B-ABB5-A2A9F699EFB4}">
  <ds:schemaRefs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d344f69-63bc-479d-8a51-5527ed56e2f2"/>
    <ds:schemaRef ds:uri="3e04d2bd-15e2-494d-a174-055094c13718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KUM Template</Template>
  <TotalTime>0</TotalTime>
  <Words>34</Words>
  <Application>Microsoft Office PowerPoint</Application>
  <PresentationFormat>Bildschirmpräsentation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Wingdings</vt:lpstr>
      <vt:lpstr>KUM Template</vt:lpstr>
      <vt:lpstr>Lageplan Standort logistikzentrum olching</vt:lpstr>
      <vt:lpstr>Lageplan Standort Logistikzentrum Olching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Lageplan Olching</dc:title>
  <dc:creator>Tillich, Norbert</dc:creator>
  <cp:lastModifiedBy>Tillich, Norbert</cp:lastModifiedBy>
  <cp:revision>83</cp:revision>
  <cp:lastPrinted>2014-07-07T09:52:15Z</cp:lastPrinted>
  <dcterms:created xsi:type="dcterms:W3CDTF">2011-10-05T13:05:46Z</dcterms:created>
  <dcterms:modified xsi:type="dcterms:W3CDTF">2026-08-06T06:13:09Z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0x01010091B4F25E08994FDDA3476DDEB094C4BA0025BD9E742B9FEA49B2B0D2EF40E9E0A5</vt:lpwstr>
  </property>
  <property fmtid="{D5CDD505-2E9C-101B-9397-08002B2CF9AE}" pid="3" name="_dlc_DocIdItemGuid">
    <vt:lpwstr>de665f58-6bb3-4480-aba3-b4c197a444fc</vt:lpwstr>
  </property>
  <property fmtid="{D5CDD505-2E9C-101B-9397-08002B2CF9AE}" pid="4" name="QMSKapitel">
    <vt:lpwstr/>
  </property>
  <property fmtid="{D5CDD505-2E9C-101B-9397-08002B2CF9AE}" pid="5" name="Gliederung">
    <vt:lpwstr>BW 4</vt:lpwstr>
  </property>
  <property fmtid="{D5CDD505-2E9C-101B-9397-08002B2CF9AE}" pid="6" name="Zuletzt überprüft am">
    <vt:filetime>2015-02-18T23:00:00Z</vt:filetime>
  </property>
  <property fmtid="{D5CDD505-2E9C-101B-9397-08002B2CF9AE}" pid="7" name="Relevant für Prozess">
    <vt:lpwstr>1912;#;#1914;#;#1915;#;#1916;#</vt:lpwstr>
  </property>
  <property fmtid="{D5CDD505-2E9C-101B-9397-08002B2CF9AE}" pid="8" name="Relevant für KD-Prozess">
    <vt:lpwstr>auswählen...</vt:lpwstr>
  </property>
  <property fmtid="{D5CDD505-2E9C-101B-9397-08002B2CF9AE}" pid="9" name="Bereich">
    <vt:lpwstr>Vergabe</vt:lpwstr>
  </property>
  <property fmtid="{D5CDD505-2E9C-101B-9397-08002B2CF9AE}" pid="10" name="Order">
    <vt:r8>189500</vt:r8>
  </property>
</Properties>
</file>