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"/>
  </p:handoutMasterIdLst>
  <p:sldIdLst>
    <p:sldId id="260" r:id="rId2"/>
    <p:sldId id="261" r:id="rId3"/>
    <p:sldId id="258" r:id="rId4"/>
  </p:sldIdLst>
  <p:sldSz cx="9144000" cy="6858000" type="screen4x3"/>
  <p:notesSz cx="6735763" cy="98663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CCFF"/>
    <a:srgbClr val="EC9ED8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>
      <p:cViewPr varScale="1">
        <p:scale>
          <a:sx n="124" d="100"/>
          <a:sy n="124" d="100"/>
        </p:scale>
        <p:origin x="21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handoutMaster" Target="handoutMasters/handoutMaster1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2919565" cy="494981"/>
          </a:xfrm>
          <a:prstGeom prst="rect">
            <a:avLst/>
          </a:prstGeom>
        </p:spPr>
        <p:txBody>
          <a:bodyPr vert="horz" lIns="91065" tIns="45533" rIns="91065" bIns="45533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14626" y="0"/>
            <a:ext cx="2919565" cy="494981"/>
          </a:xfrm>
          <a:prstGeom prst="rect">
            <a:avLst/>
          </a:prstGeom>
        </p:spPr>
        <p:txBody>
          <a:bodyPr vert="horz" lIns="91065" tIns="45533" rIns="91065" bIns="45533" rtlCol="0"/>
          <a:lstStyle>
            <a:lvl1pPr algn="r">
              <a:defRPr sz="1200"/>
            </a:lvl1pPr>
          </a:lstStyle>
          <a:p>
            <a:fld id="{9577A44B-87CD-4F5B-AEF7-9AC83D7E9B3C}" type="datetimeFigureOut">
              <a:rPr lang="de-DE" smtClean="0"/>
              <a:t>13.05.2026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4" y="9371332"/>
            <a:ext cx="2919565" cy="494981"/>
          </a:xfrm>
          <a:prstGeom prst="rect">
            <a:avLst/>
          </a:prstGeom>
        </p:spPr>
        <p:txBody>
          <a:bodyPr vert="horz" lIns="91065" tIns="45533" rIns="91065" bIns="45533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14626" y="9371332"/>
            <a:ext cx="2919565" cy="494981"/>
          </a:xfrm>
          <a:prstGeom prst="rect">
            <a:avLst/>
          </a:prstGeom>
        </p:spPr>
        <p:txBody>
          <a:bodyPr vert="horz" lIns="91065" tIns="45533" rIns="91065" bIns="45533" rtlCol="0" anchor="b"/>
          <a:lstStyle>
            <a:lvl1pPr algn="r">
              <a:defRPr sz="1200"/>
            </a:lvl1pPr>
          </a:lstStyle>
          <a:p>
            <a:fld id="{17F6025D-2D11-4B8C-9D91-874A6A797AB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17328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AE176-ECAF-45FE-BB63-EDE79BF658BE}" type="datetimeFigureOut">
              <a:rPr lang="de-DE" smtClean="0"/>
              <a:pPr/>
              <a:t>13.05.2026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FA478-ACA8-4DCB-BD5E-A3D684F78A0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AE176-ECAF-45FE-BB63-EDE79BF658BE}" type="datetimeFigureOut">
              <a:rPr lang="de-DE" smtClean="0"/>
              <a:pPr/>
              <a:t>13.05.2026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FA478-ACA8-4DCB-BD5E-A3D684F78A0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AE176-ECAF-45FE-BB63-EDE79BF658BE}" type="datetimeFigureOut">
              <a:rPr lang="de-DE" smtClean="0"/>
              <a:pPr/>
              <a:t>13.05.2026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FA478-ACA8-4DCB-BD5E-A3D684F78A0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AE176-ECAF-45FE-BB63-EDE79BF658BE}" type="datetimeFigureOut">
              <a:rPr lang="de-DE" smtClean="0"/>
              <a:pPr/>
              <a:t>13.05.2026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FA478-ACA8-4DCB-BD5E-A3D684F78A0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AE176-ECAF-45FE-BB63-EDE79BF658BE}" type="datetimeFigureOut">
              <a:rPr lang="de-DE" smtClean="0"/>
              <a:pPr/>
              <a:t>13.05.2026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FA478-ACA8-4DCB-BD5E-A3D684F78A0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AE176-ECAF-45FE-BB63-EDE79BF658BE}" type="datetimeFigureOut">
              <a:rPr lang="de-DE" smtClean="0"/>
              <a:pPr/>
              <a:t>13.05.2026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FA478-ACA8-4DCB-BD5E-A3D684F78A0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AE176-ECAF-45FE-BB63-EDE79BF658BE}" type="datetimeFigureOut">
              <a:rPr lang="de-DE" smtClean="0"/>
              <a:pPr/>
              <a:t>13.05.2026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FA478-ACA8-4DCB-BD5E-A3D684F78A0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AE176-ECAF-45FE-BB63-EDE79BF658BE}" type="datetimeFigureOut">
              <a:rPr lang="de-DE" smtClean="0"/>
              <a:pPr/>
              <a:t>13.05.2026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FA478-ACA8-4DCB-BD5E-A3D684F78A0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AE176-ECAF-45FE-BB63-EDE79BF658BE}" type="datetimeFigureOut">
              <a:rPr lang="de-DE" smtClean="0"/>
              <a:pPr/>
              <a:t>13.05.2026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FA478-ACA8-4DCB-BD5E-A3D684F78A0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AE176-ECAF-45FE-BB63-EDE79BF658BE}" type="datetimeFigureOut">
              <a:rPr lang="de-DE" smtClean="0"/>
              <a:pPr/>
              <a:t>13.05.2026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FA478-ACA8-4DCB-BD5E-A3D684F78A0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AE176-ECAF-45FE-BB63-EDE79BF658BE}" type="datetimeFigureOut">
              <a:rPr lang="de-DE" smtClean="0"/>
              <a:pPr/>
              <a:t>13.05.2026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FA478-ACA8-4DCB-BD5E-A3D684F78A0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0AE176-ECAF-45FE-BB63-EDE79BF658BE}" type="datetimeFigureOut">
              <a:rPr lang="de-DE" smtClean="0"/>
              <a:pPr/>
              <a:t>13.05.2026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FA478-ACA8-4DCB-BD5E-A3D684F78A0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91992"/>
            <a:ext cx="8496943" cy="6161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hteck 4"/>
          <p:cNvSpPr/>
          <p:nvPr/>
        </p:nvSpPr>
        <p:spPr>
          <a:xfrm rot="16200000">
            <a:off x="1323198" y="1078295"/>
            <a:ext cx="1553947" cy="756490"/>
          </a:xfrm>
          <a:prstGeom prst="rect">
            <a:avLst/>
          </a:prstGeom>
          <a:solidFill>
            <a:srgbClr val="FF0000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b="1" dirty="0">
                <a:solidFill>
                  <a:schemeClr val="tx1"/>
                </a:solidFill>
              </a:rPr>
              <a:t>Bühne: 3x2x0,40m </a:t>
            </a:r>
            <a:r>
              <a:rPr lang="de-DE" sz="900" dirty="0">
                <a:solidFill>
                  <a:schemeClr val="tx1"/>
                </a:solidFill>
              </a:rPr>
              <a:t>mit rotem Teppich + Treppe </a:t>
            </a:r>
          </a:p>
          <a:p>
            <a:pPr algn="ctr"/>
            <a:r>
              <a:rPr lang="de-DE" sz="900" dirty="0">
                <a:solidFill>
                  <a:schemeClr val="tx1"/>
                </a:solidFill>
              </a:rPr>
              <a:t>Rednerpult ???</a:t>
            </a:r>
          </a:p>
        </p:txBody>
      </p:sp>
      <p:sp>
        <p:nvSpPr>
          <p:cNvPr id="6" name="Rechteck 5"/>
          <p:cNvSpPr/>
          <p:nvPr/>
        </p:nvSpPr>
        <p:spPr>
          <a:xfrm>
            <a:off x="145853" y="3725323"/>
            <a:ext cx="3322369" cy="695788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00" b="1" dirty="0">
              <a:solidFill>
                <a:srgbClr val="FF0000"/>
              </a:solidFill>
            </a:endParaRPr>
          </a:p>
          <a:p>
            <a:pPr algn="ctr"/>
            <a:r>
              <a:rPr lang="de-DE" sz="900" b="1" dirty="0">
                <a:solidFill>
                  <a:srgbClr val="FF0000"/>
                </a:solidFill>
              </a:rPr>
              <a:t>FESTSAAL:</a:t>
            </a:r>
          </a:p>
          <a:p>
            <a:pPr algn="ctr"/>
            <a:r>
              <a:rPr lang="de-DE" sz="1000" dirty="0">
                <a:solidFill>
                  <a:schemeClr val="tx1"/>
                </a:solidFill>
              </a:rPr>
              <a:t>Kinobestuhlung mit mittlerem Gang </a:t>
            </a:r>
          </a:p>
          <a:p>
            <a:pPr algn="ctr"/>
            <a:r>
              <a:rPr lang="de-DE" sz="900" dirty="0">
                <a:solidFill>
                  <a:schemeClr val="tx1"/>
                </a:solidFill>
              </a:rPr>
              <a:t>für </a:t>
            </a:r>
            <a:r>
              <a:rPr lang="de-DE" sz="900" b="1" dirty="0">
                <a:solidFill>
                  <a:schemeClr val="tx1"/>
                </a:solidFill>
              </a:rPr>
              <a:t>ca</a:t>
            </a:r>
            <a:r>
              <a:rPr lang="de-DE" sz="900" dirty="0">
                <a:solidFill>
                  <a:schemeClr val="tx1"/>
                </a:solidFill>
              </a:rPr>
              <a:t>. </a:t>
            </a:r>
            <a:r>
              <a:rPr lang="de-DE" sz="900" b="1" dirty="0">
                <a:solidFill>
                  <a:srgbClr val="FF0000"/>
                </a:solidFill>
                <a:highlight>
                  <a:srgbClr val="FFFF00"/>
                </a:highlight>
              </a:rPr>
              <a:t>200-240</a:t>
            </a:r>
            <a:r>
              <a:rPr lang="de-DE" sz="900" dirty="0">
                <a:solidFill>
                  <a:schemeClr val="tx1"/>
                </a:solidFill>
                <a:highlight>
                  <a:srgbClr val="FFFF00"/>
                </a:highlight>
              </a:rPr>
              <a:t> pax </a:t>
            </a:r>
            <a:r>
              <a:rPr lang="de-DE" sz="900" dirty="0">
                <a:solidFill>
                  <a:schemeClr val="tx1"/>
                </a:solidFill>
              </a:rPr>
              <a:t>mit mittlerem Gang</a:t>
            </a:r>
            <a:endParaRPr lang="de-DE" sz="1100" dirty="0">
              <a:solidFill>
                <a:schemeClr val="tx1"/>
              </a:solidFill>
            </a:endParaRPr>
          </a:p>
          <a:p>
            <a:pPr algn="ctr"/>
            <a:r>
              <a:rPr lang="de-DE" sz="1000" dirty="0">
                <a:solidFill>
                  <a:schemeClr val="tx1"/>
                </a:solidFill>
              </a:rPr>
              <a:t>Stehtische im hinteren Bereich </a:t>
            </a:r>
            <a:r>
              <a:rPr lang="de-DE" sz="1000" dirty="0">
                <a:solidFill>
                  <a:srgbClr val="FF0000"/>
                </a:solidFill>
              </a:rPr>
              <a:t>in Klärung</a:t>
            </a:r>
          </a:p>
          <a:p>
            <a:pPr algn="ctr"/>
            <a:endParaRPr lang="de-DE" sz="900" b="1" dirty="0">
              <a:solidFill>
                <a:srgbClr val="FF0000"/>
              </a:solidFill>
            </a:endParaRPr>
          </a:p>
          <a:p>
            <a:pPr algn="ctr"/>
            <a:r>
              <a:rPr lang="de-DE" sz="11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10" name="Rechteck 9"/>
          <p:cNvSpPr/>
          <p:nvPr/>
        </p:nvSpPr>
        <p:spPr>
          <a:xfrm rot="10800000">
            <a:off x="8203232" y="1434991"/>
            <a:ext cx="432048" cy="100785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000" b="1" dirty="0">
                <a:solidFill>
                  <a:schemeClr val="tx1"/>
                </a:solidFill>
              </a:rPr>
              <a:t>FOM/ Techniker</a:t>
            </a:r>
            <a:endParaRPr lang="de-DE" sz="1000" dirty="0">
              <a:solidFill>
                <a:schemeClr val="tx1"/>
              </a:solidFill>
            </a:endParaRP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E2B9423F-E363-6895-F75A-6134228A0FA4}"/>
              </a:ext>
            </a:extLst>
          </p:cNvPr>
          <p:cNvSpPr/>
          <p:nvPr/>
        </p:nvSpPr>
        <p:spPr>
          <a:xfrm>
            <a:off x="145853" y="257285"/>
            <a:ext cx="936104" cy="504056"/>
          </a:xfrm>
          <a:prstGeom prst="roundRect">
            <a:avLst/>
          </a:prstGeom>
          <a:solidFill>
            <a:srgbClr val="00CCFF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1. OG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0927A1E-C784-EDDD-05E6-ADAB386751F4}"/>
              </a:ext>
            </a:extLst>
          </p:cNvPr>
          <p:cNvSpPr/>
          <p:nvPr/>
        </p:nvSpPr>
        <p:spPr>
          <a:xfrm>
            <a:off x="2612569" y="1227930"/>
            <a:ext cx="45719" cy="418182"/>
          </a:xfrm>
          <a:prstGeom prst="rect">
            <a:avLst/>
          </a:prstGeom>
          <a:solidFill>
            <a:schemeClr val="tx1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9893CC81-5463-5744-7C72-7E521BB4764B}"/>
              </a:ext>
            </a:extLst>
          </p:cNvPr>
          <p:cNvSpPr/>
          <p:nvPr/>
        </p:nvSpPr>
        <p:spPr>
          <a:xfrm>
            <a:off x="2519010" y="1217224"/>
            <a:ext cx="45719" cy="418182"/>
          </a:xfrm>
          <a:prstGeom prst="rect">
            <a:avLst/>
          </a:prstGeom>
          <a:solidFill>
            <a:schemeClr val="tx1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>
              <a:solidFill>
                <a:schemeClr val="tx1"/>
              </a:solidFill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F69E57E9-5245-5C7F-0117-91C020A904FD}"/>
              </a:ext>
            </a:extLst>
          </p:cNvPr>
          <p:cNvSpPr/>
          <p:nvPr/>
        </p:nvSpPr>
        <p:spPr>
          <a:xfrm>
            <a:off x="2706804" y="1227930"/>
            <a:ext cx="45719" cy="418182"/>
          </a:xfrm>
          <a:prstGeom prst="rect">
            <a:avLst/>
          </a:prstGeom>
          <a:solidFill>
            <a:schemeClr val="tx1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>
              <a:solidFill>
                <a:schemeClr val="tx1"/>
              </a:solidFill>
            </a:endParaRPr>
          </a:p>
        </p:txBody>
      </p:sp>
      <p:sp>
        <p:nvSpPr>
          <p:cNvPr id="15" name="Pfeil: nach rechts 14">
            <a:extLst>
              <a:ext uri="{FF2B5EF4-FFF2-40B4-BE49-F238E27FC236}">
                <a16:creationId xmlns:a16="http://schemas.microsoft.com/office/drawing/2014/main" id="{56FF5970-B783-BDB3-2434-A239335A0D63}"/>
              </a:ext>
            </a:extLst>
          </p:cNvPr>
          <p:cNvSpPr/>
          <p:nvPr/>
        </p:nvSpPr>
        <p:spPr>
          <a:xfrm rot="10800000">
            <a:off x="2561222" y="1276354"/>
            <a:ext cx="451873" cy="180186"/>
          </a:xfrm>
          <a:prstGeom prst="rightArrow">
            <a:avLst/>
          </a:prstGeom>
          <a:solidFill>
            <a:srgbClr val="FF0000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>
              <a:solidFill>
                <a:schemeClr val="tx1"/>
              </a:solidFill>
            </a:endParaRP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F82C7046-1417-6734-5464-B59A76B99901}"/>
              </a:ext>
            </a:extLst>
          </p:cNvPr>
          <p:cNvSpPr/>
          <p:nvPr/>
        </p:nvSpPr>
        <p:spPr>
          <a:xfrm rot="16200000">
            <a:off x="535489" y="1346232"/>
            <a:ext cx="2017085" cy="220617"/>
          </a:xfrm>
          <a:prstGeom prst="rect">
            <a:avLst/>
          </a:prstGeom>
          <a:solidFill>
            <a:schemeClr val="tx2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Vorhang vorne &amp; zu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3FAFF601-65B5-B4CB-7F4F-DEB6586BDB4E}"/>
              </a:ext>
            </a:extLst>
          </p:cNvPr>
          <p:cNvSpPr/>
          <p:nvPr/>
        </p:nvSpPr>
        <p:spPr>
          <a:xfrm>
            <a:off x="3779912" y="2638558"/>
            <a:ext cx="2595814" cy="3526746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900" b="1" dirty="0">
              <a:solidFill>
                <a:srgbClr val="FF0000"/>
              </a:solidFill>
            </a:endParaRPr>
          </a:p>
          <a:p>
            <a:pPr algn="ctr"/>
            <a:r>
              <a:rPr lang="de-DE" sz="1100" b="1" dirty="0">
                <a:solidFill>
                  <a:schemeClr val="tx1"/>
                </a:solidFill>
              </a:rPr>
              <a:t>  Landesanstalt für Medien</a:t>
            </a:r>
          </a:p>
          <a:p>
            <a:pPr algn="ctr"/>
            <a:r>
              <a:rPr lang="de-DE" sz="1100" b="1" dirty="0">
                <a:solidFill>
                  <a:schemeClr val="tx1"/>
                </a:solidFill>
              </a:rPr>
              <a:t>25.9.26</a:t>
            </a:r>
          </a:p>
          <a:p>
            <a:pPr algn="ctr"/>
            <a:r>
              <a:rPr lang="de-DE" sz="1100" b="1" dirty="0">
                <a:solidFill>
                  <a:schemeClr val="tx1"/>
                </a:solidFill>
              </a:rPr>
              <a:t>Ca. 200- 240 pax </a:t>
            </a:r>
          </a:p>
          <a:p>
            <a:pPr algn="ctr"/>
            <a:r>
              <a:rPr lang="de-DE" sz="1100" b="1" dirty="0">
                <a:solidFill>
                  <a:srgbClr val="FF0000"/>
                </a:solidFill>
              </a:rPr>
              <a:t>18:45 -21:15 Uhr</a:t>
            </a:r>
          </a:p>
          <a:p>
            <a:pPr algn="ctr"/>
            <a:endParaRPr lang="de-DE" sz="1100" b="1" dirty="0">
              <a:solidFill>
                <a:srgbClr val="FF0000"/>
              </a:solidFill>
            </a:endParaRPr>
          </a:p>
          <a:p>
            <a:pPr algn="ctr"/>
            <a:r>
              <a:rPr lang="de-DE" sz="1100" b="1" dirty="0">
                <a:solidFill>
                  <a:schemeClr val="tx1"/>
                </a:solidFill>
              </a:rPr>
              <a:t>Eindeckung:</a:t>
            </a:r>
            <a:r>
              <a:rPr lang="de-DE" sz="1100" b="1" dirty="0">
                <a:solidFill>
                  <a:srgbClr val="FF0000"/>
                </a:solidFill>
              </a:rPr>
              <a:t> Infos folgen </a:t>
            </a:r>
            <a:endParaRPr lang="de-DE" sz="1100" b="1" dirty="0">
              <a:solidFill>
                <a:schemeClr val="tx1"/>
              </a:solidFill>
            </a:endParaRP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88D98F19-516F-6F05-74F0-378C2E214207}"/>
              </a:ext>
            </a:extLst>
          </p:cNvPr>
          <p:cNvSpPr/>
          <p:nvPr/>
        </p:nvSpPr>
        <p:spPr>
          <a:xfrm>
            <a:off x="2758909" y="575528"/>
            <a:ext cx="756491" cy="268273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1/8-12</a:t>
            </a:r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0997ADBE-9AFA-6EE7-5041-521E8F0C43D7}"/>
              </a:ext>
            </a:extLst>
          </p:cNvPr>
          <p:cNvSpPr/>
          <p:nvPr/>
        </p:nvSpPr>
        <p:spPr>
          <a:xfrm>
            <a:off x="3075620" y="1040278"/>
            <a:ext cx="756491" cy="268273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1/8-12</a:t>
            </a:r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79CA8A10-1C18-BA52-1A53-AA876C75B66C}"/>
              </a:ext>
            </a:extLst>
          </p:cNvPr>
          <p:cNvSpPr/>
          <p:nvPr/>
        </p:nvSpPr>
        <p:spPr>
          <a:xfrm>
            <a:off x="5907992" y="1039601"/>
            <a:ext cx="756491" cy="268273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1/8-12</a:t>
            </a:r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1A9C8E8B-8A2F-77F2-219E-819E3B39F70C}"/>
              </a:ext>
            </a:extLst>
          </p:cNvPr>
          <p:cNvSpPr/>
          <p:nvPr/>
        </p:nvSpPr>
        <p:spPr>
          <a:xfrm>
            <a:off x="3665022" y="573608"/>
            <a:ext cx="756491" cy="268273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1/8-12</a:t>
            </a:r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8A98BEAD-E345-A9D9-F676-0A47A53092B0}"/>
              </a:ext>
            </a:extLst>
          </p:cNvPr>
          <p:cNvSpPr/>
          <p:nvPr/>
        </p:nvSpPr>
        <p:spPr>
          <a:xfrm>
            <a:off x="4594499" y="585741"/>
            <a:ext cx="756491" cy="268273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1/8-12</a:t>
            </a:r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29209106-4B73-E21E-D272-7C6110FD9A80}"/>
              </a:ext>
            </a:extLst>
          </p:cNvPr>
          <p:cNvSpPr/>
          <p:nvPr/>
        </p:nvSpPr>
        <p:spPr>
          <a:xfrm>
            <a:off x="5511082" y="573607"/>
            <a:ext cx="756491" cy="268273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1/8-12</a:t>
            </a:r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AB7DB902-48B2-C9D9-28DE-7945C8A66FB3}"/>
              </a:ext>
            </a:extLst>
          </p:cNvPr>
          <p:cNvSpPr/>
          <p:nvPr/>
        </p:nvSpPr>
        <p:spPr>
          <a:xfrm>
            <a:off x="6473253" y="573606"/>
            <a:ext cx="756491" cy="268273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1/8-12</a:t>
            </a:r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A36F68D6-DA8A-CA04-797F-1D9DCF865DF9}"/>
              </a:ext>
            </a:extLst>
          </p:cNvPr>
          <p:cNvSpPr/>
          <p:nvPr/>
        </p:nvSpPr>
        <p:spPr>
          <a:xfrm>
            <a:off x="3076273" y="1511261"/>
            <a:ext cx="756491" cy="268273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1/8-12</a:t>
            </a:r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DC25D98F-4789-1F0C-DA0F-765B7B16079B}"/>
              </a:ext>
            </a:extLst>
          </p:cNvPr>
          <p:cNvSpPr/>
          <p:nvPr/>
        </p:nvSpPr>
        <p:spPr>
          <a:xfrm>
            <a:off x="4076970" y="1484078"/>
            <a:ext cx="756491" cy="268273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1/8-12</a:t>
            </a:r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B1287B9A-34E5-252B-9137-AC330F12EA37}"/>
              </a:ext>
            </a:extLst>
          </p:cNvPr>
          <p:cNvSpPr/>
          <p:nvPr/>
        </p:nvSpPr>
        <p:spPr>
          <a:xfrm>
            <a:off x="5030332" y="1475440"/>
            <a:ext cx="756491" cy="268273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1/8-12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C034A5DC-A92D-D621-A30D-DB803EB0C569}"/>
              </a:ext>
            </a:extLst>
          </p:cNvPr>
          <p:cNvSpPr/>
          <p:nvPr/>
        </p:nvSpPr>
        <p:spPr>
          <a:xfrm>
            <a:off x="6007213" y="1468170"/>
            <a:ext cx="756491" cy="268273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1/8-12</a:t>
            </a:r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A2545F23-25B6-AB72-F39B-DD51A99EDFF4}"/>
              </a:ext>
            </a:extLst>
          </p:cNvPr>
          <p:cNvSpPr/>
          <p:nvPr/>
        </p:nvSpPr>
        <p:spPr>
          <a:xfrm>
            <a:off x="7199285" y="1477790"/>
            <a:ext cx="756491" cy="268273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1/8-12</a:t>
            </a:r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6F53264A-EA5F-D7E1-D923-C6394B386F06}"/>
              </a:ext>
            </a:extLst>
          </p:cNvPr>
          <p:cNvSpPr/>
          <p:nvPr/>
        </p:nvSpPr>
        <p:spPr>
          <a:xfrm>
            <a:off x="4030764" y="1028843"/>
            <a:ext cx="756491" cy="268273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1/8-12</a:t>
            </a:r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8F88478F-EF8A-32FE-3E93-21C19DE52327}"/>
              </a:ext>
            </a:extLst>
          </p:cNvPr>
          <p:cNvSpPr/>
          <p:nvPr/>
        </p:nvSpPr>
        <p:spPr>
          <a:xfrm>
            <a:off x="4962579" y="1023905"/>
            <a:ext cx="756491" cy="268273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1/8-12</a:t>
            </a:r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D91E677C-408D-C446-E3B8-96589C72F54D}"/>
              </a:ext>
            </a:extLst>
          </p:cNvPr>
          <p:cNvSpPr/>
          <p:nvPr/>
        </p:nvSpPr>
        <p:spPr>
          <a:xfrm>
            <a:off x="6287339" y="1993263"/>
            <a:ext cx="756491" cy="268273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1/8-12</a:t>
            </a:r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3A6AC86F-0A15-59FB-48C0-59B3724FB6AC}"/>
              </a:ext>
            </a:extLst>
          </p:cNvPr>
          <p:cNvSpPr/>
          <p:nvPr/>
        </p:nvSpPr>
        <p:spPr>
          <a:xfrm>
            <a:off x="5408578" y="2000947"/>
            <a:ext cx="756491" cy="268273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1/8-12</a:t>
            </a:r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6A729DB5-2901-CBAA-3976-0C8F629B5DBB}"/>
              </a:ext>
            </a:extLst>
          </p:cNvPr>
          <p:cNvSpPr/>
          <p:nvPr/>
        </p:nvSpPr>
        <p:spPr>
          <a:xfrm>
            <a:off x="4495175" y="2009552"/>
            <a:ext cx="756491" cy="268273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1/8-12</a:t>
            </a:r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78813F7C-1400-2BCC-7A8D-ED40C4194185}"/>
              </a:ext>
            </a:extLst>
          </p:cNvPr>
          <p:cNvSpPr/>
          <p:nvPr/>
        </p:nvSpPr>
        <p:spPr>
          <a:xfrm>
            <a:off x="3514090" y="1997644"/>
            <a:ext cx="756491" cy="268273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1/8-12</a:t>
            </a:r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1EBBCC9B-8981-0673-6AE1-FA604EB42400}"/>
              </a:ext>
            </a:extLst>
          </p:cNvPr>
          <p:cNvSpPr/>
          <p:nvPr/>
        </p:nvSpPr>
        <p:spPr>
          <a:xfrm>
            <a:off x="6770150" y="1062040"/>
            <a:ext cx="756491" cy="268273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1/8-12</a:t>
            </a:r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518BC5A3-8078-89BE-F956-6753B987AEC5}"/>
              </a:ext>
            </a:extLst>
          </p:cNvPr>
          <p:cNvSpPr/>
          <p:nvPr/>
        </p:nvSpPr>
        <p:spPr>
          <a:xfrm>
            <a:off x="7461958" y="567008"/>
            <a:ext cx="756491" cy="268273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1/8-12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7B20CB-DD8F-8508-6DD5-0C28898213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33F6F9-7597-639D-C88F-E02941959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4" name="Picture 17">
            <a:extLst>
              <a:ext uri="{FF2B5EF4-FFF2-40B4-BE49-F238E27FC236}">
                <a16:creationId xmlns:a16="http://schemas.microsoft.com/office/drawing/2014/main" id="{748B47C2-0FD0-BDD4-BA7E-92539CED485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640960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Ellipse 2">
            <a:extLst>
              <a:ext uri="{FF2B5EF4-FFF2-40B4-BE49-F238E27FC236}">
                <a16:creationId xmlns:a16="http://schemas.microsoft.com/office/drawing/2014/main" id="{7435C1AA-55AF-D52B-C686-0368158F4B5F}"/>
              </a:ext>
            </a:extLst>
          </p:cNvPr>
          <p:cNvSpPr/>
          <p:nvPr/>
        </p:nvSpPr>
        <p:spPr>
          <a:xfrm>
            <a:off x="7214428" y="3214859"/>
            <a:ext cx="298695" cy="288032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6ECAC31-7BF3-EBD0-A5EF-F17FE9504C3E}"/>
              </a:ext>
            </a:extLst>
          </p:cNvPr>
          <p:cNvSpPr/>
          <p:nvPr/>
        </p:nvSpPr>
        <p:spPr>
          <a:xfrm rot="16200000">
            <a:off x="6404212" y="3876147"/>
            <a:ext cx="777475" cy="2467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Lounge 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9137A475-73B5-9208-8C68-3D97E79789B5}"/>
              </a:ext>
            </a:extLst>
          </p:cNvPr>
          <p:cNvSpPr/>
          <p:nvPr/>
        </p:nvSpPr>
        <p:spPr>
          <a:xfrm rot="16200000">
            <a:off x="4369574" y="5421799"/>
            <a:ext cx="1413691" cy="370143"/>
          </a:xfrm>
          <a:prstGeom prst="rect">
            <a:avLst/>
          </a:prstGeom>
          <a:solidFill>
            <a:srgbClr val="FF0000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Teppich Rot</a:t>
            </a:r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5E4FC2AE-D21E-C0A9-38D2-C6E6D45AFF8B}"/>
              </a:ext>
            </a:extLst>
          </p:cNvPr>
          <p:cNvSpPr/>
          <p:nvPr/>
        </p:nvSpPr>
        <p:spPr>
          <a:xfrm>
            <a:off x="207992" y="177549"/>
            <a:ext cx="1997145" cy="731171"/>
          </a:xfrm>
          <a:prstGeom prst="roundRect">
            <a:avLst/>
          </a:prstGeom>
          <a:solidFill>
            <a:srgbClr val="00CCFF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>
                <a:solidFill>
                  <a:schemeClr val="tx1"/>
                </a:solidFill>
              </a:rPr>
              <a:t>EG/ gutes Wetter</a:t>
            </a: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E24A8A1A-55F3-D9C4-33D5-F2E05177FC65}"/>
              </a:ext>
            </a:extLst>
          </p:cNvPr>
          <p:cNvSpPr/>
          <p:nvPr/>
        </p:nvSpPr>
        <p:spPr>
          <a:xfrm>
            <a:off x="4142853" y="257516"/>
            <a:ext cx="2740468" cy="34463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Buffet </a:t>
            </a:r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624D224A-C94F-FD4C-0434-FD89FA84522F}"/>
              </a:ext>
            </a:extLst>
          </p:cNvPr>
          <p:cNvSpPr/>
          <p:nvPr/>
        </p:nvSpPr>
        <p:spPr>
          <a:xfrm>
            <a:off x="7214428" y="274638"/>
            <a:ext cx="1390020" cy="634082"/>
          </a:xfrm>
          <a:prstGeom prst="round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Ca. 30 Sitzplätze</a:t>
            </a:r>
          </a:p>
          <a:p>
            <a:pPr algn="ctr"/>
            <a:r>
              <a:rPr lang="de-DE" sz="1200" dirty="0">
                <a:solidFill>
                  <a:srgbClr val="FF0000"/>
                </a:solidFill>
              </a:rPr>
              <a:t>In Klärung</a:t>
            </a:r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D437F3B6-6F5D-095D-33AF-D6B0671E5059}"/>
              </a:ext>
            </a:extLst>
          </p:cNvPr>
          <p:cNvSpPr/>
          <p:nvPr/>
        </p:nvSpPr>
        <p:spPr>
          <a:xfrm>
            <a:off x="3707905" y="2653918"/>
            <a:ext cx="478944" cy="28803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DJ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46CCF18D-7684-9FC2-B461-0DCF858636D0}"/>
              </a:ext>
            </a:extLst>
          </p:cNvPr>
          <p:cNvSpPr/>
          <p:nvPr/>
        </p:nvSpPr>
        <p:spPr>
          <a:xfrm>
            <a:off x="4427984" y="2728452"/>
            <a:ext cx="288032" cy="28803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CE4339CB-27ED-DCE0-2B6A-2886F834B1F8}"/>
              </a:ext>
            </a:extLst>
          </p:cNvPr>
          <p:cNvSpPr/>
          <p:nvPr/>
        </p:nvSpPr>
        <p:spPr>
          <a:xfrm>
            <a:off x="6792949" y="1217996"/>
            <a:ext cx="534166" cy="283679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53F765C6-760F-99BF-AF2B-5EE1D7BD2889}"/>
              </a:ext>
            </a:extLst>
          </p:cNvPr>
          <p:cNvSpPr/>
          <p:nvPr/>
        </p:nvSpPr>
        <p:spPr>
          <a:xfrm>
            <a:off x="6792949" y="1650631"/>
            <a:ext cx="534166" cy="283679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8C9F82BF-5D71-5C65-CA73-41B10095E025}"/>
              </a:ext>
            </a:extLst>
          </p:cNvPr>
          <p:cNvSpPr/>
          <p:nvPr/>
        </p:nvSpPr>
        <p:spPr>
          <a:xfrm>
            <a:off x="6163077" y="1635583"/>
            <a:ext cx="534166" cy="283679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BCC0A2F9-846B-EDA8-9446-1C9D94A72CAB}"/>
              </a:ext>
            </a:extLst>
          </p:cNvPr>
          <p:cNvSpPr/>
          <p:nvPr/>
        </p:nvSpPr>
        <p:spPr>
          <a:xfrm>
            <a:off x="5533206" y="1635583"/>
            <a:ext cx="534166" cy="283679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54227921-394E-DEFB-697E-F3D41349F264}"/>
              </a:ext>
            </a:extLst>
          </p:cNvPr>
          <p:cNvSpPr/>
          <p:nvPr/>
        </p:nvSpPr>
        <p:spPr>
          <a:xfrm>
            <a:off x="6146843" y="1217997"/>
            <a:ext cx="534166" cy="283679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E02813A2-395F-1A5A-006D-7C67F43E29C3}"/>
              </a:ext>
            </a:extLst>
          </p:cNvPr>
          <p:cNvSpPr/>
          <p:nvPr/>
        </p:nvSpPr>
        <p:spPr>
          <a:xfrm>
            <a:off x="5513087" y="1217998"/>
            <a:ext cx="534166" cy="283679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B7F00A00-2BF2-9EB5-1619-114C5A503F85}"/>
              </a:ext>
            </a:extLst>
          </p:cNvPr>
          <p:cNvSpPr/>
          <p:nvPr/>
        </p:nvSpPr>
        <p:spPr>
          <a:xfrm>
            <a:off x="5671309" y="2031463"/>
            <a:ext cx="431629" cy="236602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32041265-CA83-6C46-681A-449104500308}"/>
              </a:ext>
            </a:extLst>
          </p:cNvPr>
          <p:cNvSpPr/>
          <p:nvPr/>
        </p:nvSpPr>
        <p:spPr>
          <a:xfrm>
            <a:off x="6564784" y="2033487"/>
            <a:ext cx="431629" cy="236602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3FAA6284-2D74-D889-1F01-11D18C2E7890}"/>
              </a:ext>
            </a:extLst>
          </p:cNvPr>
          <p:cNvSpPr/>
          <p:nvPr/>
        </p:nvSpPr>
        <p:spPr>
          <a:xfrm rot="19002380">
            <a:off x="5422362" y="2630380"/>
            <a:ext cx="514046" cy="15282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6.</a:t>
            </a: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705A9045-B52D-E0C7-8DF9-02F6FB309362}"/>
              </a:ext>
            </a:extLst>
          </p:cNvPr>
          <p:cNvSpPr/>
          <p:nvPr/>
        </p:nvSpPr>
        <p:spPr>
          <a:xfrm rot="19002380">
            <a:off x="5906054" y="2640193"/>
            <a:ext cx="514046" cy="15282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6.</a:t>
            </a: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7B1C6102-47E1-3F8E-FD8F-5663737BF961}"/>
              </a:ext>
            </a:extLst>
          </p:cNvPr>
          <p:cNvSpPr/>
          <p:nvPr/>
        </p:nvSpPr>
        <p:spPr>
          <a:xfrm rot="19002380">
            <a:off x="6412608" y="2618485"/>
            <a:ext cx="514046" cy="15282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6.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B39C95D1-2441-30AF-5D7B-31F1302F0ABC}"/>
              </a:ext>
            </a:extLst>
          </p:cNvPr>
          <p:cNvSpPr/>
          <p:nvPr/>
        </p:nvSpPr>
        <p:spPr>
          <a:xfrm>
            <a:off x="3747105" y="3175727"/>
            <a:ext cx="329704" cy="197031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FA4F7E28-23E3-3F52-28BD-24A4439DCFDB}"/>
              </a:ext>
            </a:extLst>
          </p:cNvPr>
          <p:cNvSpPr/>
          <p:nvPr/>
        </p:nvSpPr>
        <p:spPr>
          <a:xfrm>
            <a:off x="3748626" y="3596194"/>
            <a:ext cx="329704" cy="197031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9CD8D8C4-C2A1-B290-0AB5-5F69401D9BC8}"/>
              </a:ext>
            </a:extLst>
          </p:cNvPr>
          <p:cNvSpPr/>
          <p:nvPr/>
        </p:nvSpPr>
        <p:spPr>
          <a:xfrm>
            <a:off x="5998225" y="4002634"/>
            <a:ext cx="329704" cy="197031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65AA6421-3B59-50FC-F256-BB93FBBB3068}"/>
              </a:ext>
            </a:extLst>
          </p:cNvPr>
          <p:cNvSpPr/>
          <p:nvPr/>
        </p:nvSpPr>
        <p:spPr>
          <a:xfrm>
            <a:off x="5987700" y="3535418"/>
            <a:ext cx="329704" cy="197031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822BD82E-D6BF-5527-3C2E-6AFAE912F2F9}"/>
              </a:ext>
            </a:extLst>
          </p:cNvPr>
          <p:cNvSpPr/>
          <p:nvPr/>
        </p:nvSpPr>
        <p:spPr>
          <a:xfrm>
            <a:off x="5697111" y="3131290"/>
            <a:ext cx="574146" cy="267156"/>
          </a:xfrm>
          <a:prstGeom prst="rect">
            <a:avLst/>
          </a:prstGeom>
          <a:solidFill>
            <a:srgbClr val="00CCFF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BAR</a:t>
            </a: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9EC826BF-8357-6EAD-33CD-F78B510015B6}"/>
              </a:ext>
            </a:extLst>
          </p:cNvPr>
          <p:cNvSpPr/>
          <p:nvPr/>
        </p:nvSpPr>
        <p:spPr>
          <a:xfrm>
            <a:off x="3734653" y="4044008"/>
            <a:ext cx="329704" cy="197031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5461D199-C180-D343-08B2-FAFF46C6B45D}"/>
              </a:ext>
            </a:extLst>
          </p:cNvPr>
          <p:cNvSpPr/>
          <p:nvPr/>
        </p:nvSpPr>
        <p:spPr>
          <a:xfrm>
            <a:off x="4191853" y="3179507"/>
            <a:ext cx="329704" cy="197031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A89AA719-DA59-3A73-5099-7740F9AD6232}"/>
              </a:ext>
            </a:extLst>
          </p:cNvPr>
          <p:cNvSpPr/>
          <p:nvPr/>
        </p:nvSpPr>
        <p:spPr>
          <a:xfrm>
            <a:off x="4356705" y="3633933"/>
            <a:ext cx="1439431" cy="731171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>
                <a:solidFill>
                  <a:schemeClr val="tx1"/>
                </a:solidFill>
              </a:rPr>
              <a:t>Hof: </a:t>
            </a:r>
            <a:r>
              <a:rPr lang="de-DE" sz="1200" dirty="0">
                <a:solidFill>
                  <a:schemeClr val="tx1"/>
                </a:solidFill>
              </a:rPr>
              <a:t>Stehtische + Sitzplätze</a:t>
            </a: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CCF745CF-D92A-6B6E-B621-B44DF0C25F3A}"/>
              </a:ext>
            </a:extLst>
          </p:cNvPr>
          <p:cNvSpPr/>
          <p:nvPr/>
        </p:nvSpPr>
        <p:spPr>
          <a:xfrm rot="5400000">
            <a:off x="5456941" y="5361940"/>
            <a:ext cx="1439431" cy="515602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Bei gutem Wetter mehr Sitzplätze schaffen </a:t>
            </a:r>
            <a:r>
              <a:rPr lang="de-DE" sz="900" b="1" dirty="0">
                <a:solidFill>
                  <a:srgbClr val="FF0000"/>
                </a:solidFill>
              </a:rPr>
              <a:t>???</a:t>
            </a:r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D168D54D-714A-B4D1-068C-8BA5B437B662}"/>
              </a:ext>
            </a:extLst>
          </p:cNvPr>
          <p:cNvSpPr/>
          <p:nvPr/>
        </p:nvSpPr>
        <p:spPr>
          <a:xfrm>
            <a:off x="2334890" y="187272"/>
            <a:ext cx="1439431" cy="731171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>
                <a:solidFill>
                  <a:schemeClr val="tx1"/>
                </a:solidFill>
              </a:rPr>
              <a:t>Hof:  </a:t>
            </a:r>
            <a:r>
              <a:rPr lang="de-DE" sz="1200" dirty="0">
                <a:solidFill>
                  <a:schemeClr val="tx1"/>
                </a:solidFill>
              </a:rPr>
              <a:t>Stehtische + Sitzplätze</a:t>
            </a: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266D555F-850C-56AF-D4CF-3A23D6D35292}"/>
              </a:ext>
            </a:extLst>
          </p:cNvPr>
          <p:cNvSpPr/>
          <p:nvPr/>
        </p:nvSpPr>
        <p:spPr>
          <a:xfrm rot="16200000">
            <a:off x="4218871" y="5676865"/>
            <a:ext cx="897391" cy="239560"/>
          </a:xfrm>
          <a:prstGeom prst="rect">
            <a:avLst/>
          </a:prstGeom>
          <a:solidFill>
            <a:srgbClr val="EC9ED8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Akkreditierung= 2x BKT /gutes Wetter </a:t>
            </a:r>
            <a:r>
              <a:rPr lang="de-DE" sz="900" b="1" dirty="0">
                <a:solidFill>
                  <a:srgbClr val="FF0000"/>
                </a:solidFill>
              </a:rPr>
              <a:t>???</a:t>
            </a: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F9A8FBF4-71BC-0090-8130-074BEC300A19}"/>
              </a:ext>
            </a:extLst>
          </p:cNvPr>
          <p:cNvSpPr/>
          <p:nvPr/>
        </p:nvSpPr>
        <p:spPr>
          <a:xfrm>
            <a:off x="231832" y="1022106"/>
            <a:ext cx="2508036" cy="3177559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b="1" dirty="0">
                <a:solidFill>
                  <a:schemeClr val="tx1"/>
                </a:solidFill>
              </a:rPr>
              <a:t>Landesanstalt für Landesmedien </a:t>
            </a:r>
          </a:p>
          <a:p>
            <a:pPr algn="ctr"/>
            <a:r>
              <a:rPr lang="de-DE" sz="1100" b="1" dirty="0">
                <a:solidFill>
                  <a:schemeClr val="tx1"/>
                </a:solidFill>
              </a:rPr>
              <a:t>25.9. 26</a:t>
            </a:r>
          </a:p>
          <a:p>
            <a:pPr algn="ctr"/>
            <a:r>
              <a:rPr lang="de-DE" sz="1100" dirty="0">
                <a:solidFill>
                  <a:schemeClr val="tx1"/>
                </a:solidFill>
              </a:rPr>
              <a:t>Ca. 200-240 pax </a:t>
            </a:r>
          </a:p>
          <a:p>
            <a:pPr algn="ctr"/>
            <a:r>
              <a:rPr lang="de-DE" sz="1100" dirty="0">
                <a:solidFill>
                  <a:schemeClr val="tx1"/>
                </a:solidFill>
              </a:rPr>
              <a:t>Für ca. 50% der Gäste Sitzplätze in irgendeiner Form schaffen</a:t>
            </a:r>
            <a:r>
              <a:rPr lang="de-DE" sz="1100" dirty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de-DE" sz="1100" dirty="0">
                <a:solidFill>
                  <a:srgbClr val="FF0000"/>
                </a:solidFill>
              </a:rPr>
              <a:t>In Klärung</a:t>
            </a:r>
          </a:p>
          <a:p>
            <a:pPr algn="ctr"/>
            <a:endParaRPr lang="de-DE" sz="1100" dirty="0">
              <a:solidFill>
                <a:schemeClr val="tx1"/>
              </a:solidFill>
            </a:endParaRPr>
          </a:p>
          <a:p>
            <a:pPr algn="ctr"/>
            <a:endParaRPr lang="de-DE" sz="1100" dirty="0">
              <a:solidFill>
                <a:schemeClr val="tx1"/>
              </a:solidFill>
            </a:endParaRPr>
          </a:p>
          <a:p>
            <a:pPr algn="ctr"/>
            <a:endParaRPr lang="de-DE" sz="1100" dirty="0">
              <a:solidFill>
                <a:schemeClr val="tx1"/>
              </a:solidFill>
            </a:endParaRPr>
          </a:p>
          <a:p>
            <a:pPr algn="ctr"/>
            <a:r>
              <a:rPr lang="de-DE" sz="1100" dirty="0">
                <a:solidFill>
                  <a:schemeClr val="tx1"/>
                </a:solidFill>
              </a:rPr>
              <a:t>Die Pläne sind nicht final und werden noch je nach Wetterlage angepasst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475CC12-EE86-00B7-6A61-FED555105B5A}"/>
              </a:ext>
            </a:extLst>
          </p:cNvPr>
          <p:cNvSpPr/>
          <p:nvPr/>
        </p:nvSpPr>
        <p:spPr>
          <a:xfrm>
            <a:off x="3770492" y="1164025"/>
            <a:ext cx="777475" cy="2467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Lounge 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62A80C18-A074-CC39-98DD-E0D7BE7F67BF}"/>
              </a:ext>
            </a:extLst>
          </p:cNvPr>
          <p:cNvSpPr/>
          <p:nvPr/>
        </p:nvSpPr>
        <p:spPr>
          <a:xfrm>
            <a:off x="3962438" y="2168293"/>
            <a:ext cx="298695" cy="288032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FF1F80A2-40B6-CC44-4AC3-09026A542523}"/>
              </a:ext>
            </a:extLst>
          </p:cNvPr>
          <p:cNvSpPr/>
          <p:nvPr/>
        </p:nvSpPr>
        <p:spPr>
          <a:xfrm>
            <a:off x="4442030" y="2187219"/>
            <a:ext cx="298695" cy="288032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39A38CAF-BCE2-A18C-8C61-2EFBB65B0E3F}"/>
              </a:ext>
            </a:extLst>
          </p:cNvPr>
          <p:cNvSpPr/>
          <p:nvPr/>
        </p:nvSpPr>
        <p:spPr>
          <a:xfrm>
            <a:off x="4467713" y="1621028"/>
            <a:ext cx="298695" cy="288032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D1B3C111-9C91-6F9F-FBC0-6B3EF64B251A}"/>
              </a:ext>
            </a:extLst>
          </p:cNvPr>
          <p:cNvSpPr/>
          <p:nvPr/>
        </p:nvSpPr>
        <p:spPr>
          <a:xfrm>
            <a:off x="3935026" y="1648454"/>
            <a:ext cx="298695" cy="288032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3856559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4" name="Picture 1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640960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Ellipse 2"/>
          <p:cNvSpPr/>
          <p:nvPr/>
        </p:nvSpPr>
        <p:spPr>
          <a:xfrm>
            <a:off x="7214428" y="3214859"/>
            <a:ext cx="298695" cy="288032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B0E8E279-8675-4048-A4DA-38265018F45C}"/>
              </a:ext>
            </a:extLst>
          </p:cNvPr>
          <p:cNvSpPr/>
          <p:nvPr/>
        </p:nvSpPr>
        <p:spPr>
          <a:xfrm rot="16200000">
            <a:off x="6415642" y="3800785"/>
            <a:ext cx="777475" cy="2467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Lounge 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80CB3871-C6A7-4E9D-BE2F-AECE104FB06B}"/>
              </a:ext>
            </a:extLst>
          </p:cNvPr>
          <p:cNvSpPr/>
          <p:nvPr/>
        </p:nvSpPr>
        <p:spPr>
          <a:xfrm>
            <a:off x="4785759" y="4838834"/>
            <a:ext cx="509573" cy="1510443"/>
          </a:xfrm>
          <a:prstGeom prst="rect">
            <a:avLst/>
          </a:prstGeom>
          <a:solidFill>
            <a:srgbClr val="FF0000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>
              <a:solidFill>
                <a:schemeClr val="tx1"/>
              </a:solidFill>
            </a:endParaRPr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36F4059C-69FB-D084-44E5-035759B7D066}"/>
              </a:ext>
            </a:extLst>
          </p:cNvPr>
          <p:cNvSpPr/>
          <p:nvPr/>
        </p:nvSpPr>
        <p:spPr>
          <a:xfrm>
            <a:off x="74470" y="202835"/>
            <a:ext cx="2186209" cy="620602"/>
          </a:xfrm>
          <a:prstGeom prst="roundRect">
            <a:avLst/>
          </a:prstGeom>
          <a:solidFill>
            <a:srgbClr val="00CCFF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>
                <a:solidFill>
                  <a:schemeClr val="tx1"/>
                </a:solidFill>
              </a:rPr>
              <a:t>EG/ schlechtes Wetter</a:t>
            </a: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519A9133-414C-FA32-524A-AAA639B8E0F5}"/>
              </a:ext>
            </a:extLst>
          </p:cNvPr>
          <p:cNvSpPr/>
          <p:nvPr/>
        </p:nvSpPr>
        <p:spPr>
          <a:xfrm>
            <a:off x="4142853" y="257516"/>
            <a:ext cx="2740468" cy="34463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Buffet </a:t>
            </a:r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DAFBCCF7-4AD4-86F8-0E87-A1392A973BCE}"/>
              </a:ext>
            </a:extLst>
          </p:cNvPr>
          <p:cNvSpPr/>
          <p:nvPr/>
        </p:nvSpPr>
        <p:spPr>
          <a:xfrm>
            <a:off x="7214428" y="274638"/>
            <a:ext cx="1390020" cy="634082"/>
          </a:xfrm>
          <a:prstGeom prst="round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Ca. 30 Sitzplätze</a:t>
            </a:r>
          </a:p>
          <a:p>
            <a:pPr algn="ctr"/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7B4B5AF1-F4B6-1006-F937-931A69F5107D}"/>
              </a:ext>
            </a:extLst>
          </p:cNvPr>
          <p:cNvSpPr/>
          <p:nvPr/>
        </p:nvSpPr>
        <p:spPr>
          <a:xfrm>
            <a:off x="3707905" y="2653918"/>
            <a:ext cx="478944" cy="28803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DJ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91ECAEA2-3E74-FE0C-A4B4-D753BE3D3B43}"/>
              </a:ext>
            </a:extLst>
          </p:cNvPr>
          <p:cNvSpPr/>
          <p:nvPr/>
        </p:nvSpPr>
        <p:spPr>
          <a:xfrm>
            <a:off x="4427984" y="2728452"/>
            <a:ext cx="288032" cy="28803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1308D720-6743-1991-8ADC-8E0E0CE0B539}"/>
              </a:ext>
            </a:extLst>
          </p:cNvPr>
          <p:cNvSpPr/>
          <p:nvPr/>
        </p:nvSpPr>
        <p:spPr>
          <a:xfrm>
            <a:off x="6792949" y="1217996"/>
            <a:ext cx="534166" cy="283679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403E0043-2148-7D1F-E731-9C2A0836A747}"/>
              </a:ext>
            </a:extLst>
          </p:cNvPr>
          <p:cNvSpPr/>
          <p:nvPr/>
        </p:nvSpPr>
        <p:spPr>
          <a:xfrm>
            <a:off x="6792949" y="1650631"/>
            <a:ext cx="534166" cy="283679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7BEC45ED-D767-91FD-49F0-D60D0D8C47CC}"/>
              </a:ext>
            </a:extLst>
          </p:cNvPr>
          <p:cNvSpPr/>
          <p:nvPr/>
        </p:nvSpPr>
        <p:spPr>
          <a:xfrm>
            <a:off x="6163077" y="1635583"/>
            <a:ext cx="534166" cy="283679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72E093EC-84CF-9FF4-1C0B-14AE12AAD496}"/>
              </a:ext>
            </a:extLst>
          </p:cNvPr>
          <p:cNvSpPr/>
          <p:nvPr/>
        </p:nvSpPr>
        <p:spPr>
          <a:xfrm>
            <a:off x="5533206" y="1635583"/>
            <a:ext cx="534166" cy="283679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DBE2A9CA-8F87-AAE6-FEF3-49D0632B161C}"/>
              </a:ext>
            </a:extLst>
          </p:cNvPr>
          <p:cNvSpPr/>
          <p:nvPr/>
        </p:nvSpPr>
        <p:spPr>
          <a:xfrm>
            <a:off x="6146843" y="1217997"/>
            <a:ext cx="534166" cy="283679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2E7C5379-24EF-8656-6587-2B4A81A12D23}"/>
              </a:ext>
            </a:extLst>
          </p:cNvPr>
          <p:cNvSpPr/>
          <p:nvPr/>
        </p:nvSpPr>
        <p:spPr>
          <a:xfrm>
            <a:off x="5513087" y="1217998"/>
            <a:ext cx="534166" cy="283679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19A0833E-7DDE-57AD-17BC-5C2738DA67B1}"/>
              </a:ext>
            </a:extLst>
          </p:cNvPr>
          <p:cNvSpPr/>
          <p:nvPr/>
        </p:nvSpPr>
        <p:spPr>
          <a:xfrm>
            <a:off x="5671309" y="2031463"/>
            <a:ext cx="431629" cy="236602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643A8382-D3F2-C644-496F-24841E8C89E9}"/>
              </a:ext>
            </a:extLst>
          </p:cNvPr>
          <p:cNvSpPr/>
          <p:nvPr/>
        </p:nvSpPr>
        <p:spPr>
          <a:xfrm>
            <a:off x="6564784" y="2033487"/>
            <a:ext cx="431629" cy="236602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AA00ECA4-F6BE-03E1-FEE8-6494993689CB}"/>
              </a:ext>
            </a:extLst>
          </p:cNvPr>
          <p:cNvSpPr/>
          <p:nvPr/>
        </p:nvSpPr>
        <p:spPr>
          <a:xfrm rot="19002380">
            <a:off x="5422362" y="2630380"/>
            <a:ext cx="514046" cy="15282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6.</a:t>
            </a: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68E8FA38-28E1-BF1A-E912-9C78BF39942B}"/>
              </a:ext>
            </a:extLst>
          </p:cNvPr>
          <p:cNvSpPr/>
          <p:nvPr/>
        </p:nvSpPr>
        <p:spPr>
          <a:xfrm rot="19002380">
            <a:off x="5906054" y="2640193"/>
            <a:ext cx="514046" cy="15282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6.</a:t>
            </a: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4431CB48-A78C-5CB8-4D8E-E48363124599}"/>
              </a:ext>
            </a:extLst>
          </p:cNvPr>
          <p:cNvSpPr/>
          <p:nvPr/>
        </p:nvSpPr>
        <p:spPr>
          <a:xfrm rot="19002380">
            <a:off x="6412608" y="2618485"/>
            <a:ext cx="514046" cy="15282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6.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B6BE74F6-621C-83F3-0A7E-27D17AF2A24B}"/>
              </a:ext>
            </a:extLst>
          </p:cNvPr>
          <p:cNvSpPr/>
          <p:nvPr/>
        </p:nvSpPr>
        <p:spPr>
          <a:xfrm>
            <a:off x="3747105" y="3175727"/>
            <a:ext cx="329704" cy="197031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F95B4DA4-866D-7CC3-CEE3-A922439065C1}"/>
              </a:ext>
            </a:extLst>
          </p:cNvPr>
          <p:cNvSpPr/>
          <p:nvPr/>
        </p:nvSpPr>
        <p:spPr>
          <a:xfrm>
            <a:off x="3748626" y="3596194"/>
            <a:ext cx="329704" cy="197031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EFA2D3F7-7BC1-1C46-5F75-1304DFB02025}"/>
              </a:ext>
            </a:extLst>
          </p:cNvPr>
          <p:cNvSpPr/>
          <p:nvPr/>
        </p:nvSpPr>
        <p:spPr>
          <a:xfrm>
            <a:off x="5998225" y="4002634"/>
            <a:ext cx="329704" cy="197031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5B29896A-4FBE-C342-6514-206C61F85469}"/>
              </a:ext>
            </a:extLst>
          </p:cNvPr>
          <p:cNvSpPr/>
          <p:nvPr/>
        </p:nvSpPr>
        <p:spPr>
          <a:xfrm>
            <a:off x="5987700" y="3535418"/>
            <a:ext cx="329704" cy="197031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5B1B5E22-C64A-1B1E-B23F-5D293410ADA0}"/>
              </a:ext>
            </a:extLst>
          </p:cNvPr>
          <p:cNvSpPr/>
          <p:nvPr/>
        </p:nvSpPr>
        <p:spPr>
          <a:xfrm>
            <a:off x="5998225" y="3175726"/>
            <a:ext cx="329704" cy="197031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DC9DCA2C-5FD1-277E-D306-AD252A6BEB6C}"/>
              </a:ext>
            </a:extLst>
          </p:cNvPr>
          <p:cNvSpPr/>
          <p:nvPr/>
        </p:nvSpPr>
        <p:spPr>
          <a:xfrm>
            <a:off x="5577375" y="3175727"/>
            <a:ext cx="329704" cy="197031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868ECCA8-0DCA-8168-FDC4-FE9040D7555B}"/>
              </a:ext>
            </a:extLst>
          </p:cNvPr>
          <p:cNvSpPr/>
          <p:nvPr/>
        </p:nvSpPr>
        <p:spPr>
          <a:xfrm>
            <a:off x="3734653" y="4044008"/>
            <a:ext cx="329704" cy="197031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58AFDEE2-E887-E558-505A-E7DD3AA06FD4}"/>
              </a:ext>
            </a:extLst>
          </p:cNvPr>
          <p:cNvSpPr/>
          <p:nvPr/>
        </p:nvSpPr>
        <p:spPr>
          <a:xfrm>
            <a:off x="4191853" y="3179507"/>
            <a:ext cx="329704" cy="197031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83352B02-9CCE-70A2-8E75-B79813CB4443}"/>
              </a:ext>
            </a:extLst>
          </p:cNvPr>
          <p:cNvSpPr/>
          <p:nvPr/>
        </p:nvSpPr>
        <p:spPr>
          <a:xfrm>
            <a:off x="4356705" y="3633933"/>
            <a:ext cx="1439431" cy="731171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>
                <a:solidFill>
                  <a:schemeClr val="tx1"/>
                </a:solidFill>
              </a:rPr>
              <a:t>Hof: </a:t>
            </a:r>
            <a:r>
              <a:rPr lang="de-DE" sz="1200" dirty="0">
                <a:solidFill>
                  <a:schemeClr val="tx1"/>
                </a:solidFill>
              </a:rPr>
              <a:t>Stehtische + Sitzplätze</a:t>
            </a:r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061201E0-9571-6995-AFBD-3919235F33E9}"/>
              </a:ext>
            </a:extLst>
          </p:cNvPr>
          <p:cNvSpPr/>
          <p:nvPr/>
        </p:nvSpPr>
        <p:spPr>
          <a:xfrm>
            <a:off x="2020152" y="84979"/>
            <a:ext cx="1439431" cy="731171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>
                <a:solidFill>
                  <a:schemeClr val="tx1"/>
                </a:solidFill>
              </a:rPr>
              <a:t>Hof:  </a:t>
            </a:r>
            <a:r>
              <a:rPr lang="de-DE" sz="1200" dirty="0">
                <a:solidFill>
                  <a:schemeClr val="tx1"/>
                </a:solidFill>
              </a:rPr>
              <a:t>Stehtische + Sitzplätze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336D7F2-F724-3828-4412-2C5F63C8D156}"/>
              </a:ext>
            </a:extLst>
          </p:cNvPr>
          <p:cNvSpPr/>
          <p:nvPr/>
        </p:nvSpPr>
        <p:spPr>
          <a:xfrm>
            <a:off x="8028384" y="4472185"/>
            <a:ext cx="897391" cy="512551"/>
          </a:xfrm>
          <a:prstGeom prst="rect">
            <a:avLst/>
          </a:prstGeom>
          <a:solidFill>
            <a:srgbClr val="EC9ED8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Akkreditierung /</a:t>
            </a:r>
            <a:r>
              <a:rPr lang="de-DE" sz="900">
                <a:solidFill>
                  <a:schemeClr val="tx1"/>
                </a:solidFill>
              </a:rPr>
              <a:t>schlechtes Wetter= 2Theken</a:t>
            </a:r>
            <a:endParaRPr lang="de-DE" sz="900" dirty="0">
              <a:solidFill>
                <a:schemeClr val="tx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014E2D59-ACA0-8BE4-FE27-B2D1AF401B60}"/>
              </a:ext>
            </a:extLst>
          </p:cNvPr>
          <p:cNvSpPr/>
          <p:nvPr/>
        </p:nvSpPr>
        <p:spPr>
          <a:xfrm>
            <a:off x="3893467" y="1169152"/>
            <a:ext cx="777475" cy="2467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</a:rPr>
              <a:t>Lounge 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C4D2CA96-1D13-8858-C652-AB70B23846F6}"/>
              </a:ext>
            </a:extLst>
          </p:cNvPr>
          <p:cNvSpPr/>
          <p:nvPr/>
        </p:nvSpPr>
        <p:spPr>
          <a:xfrm>
            <a:off x="231832" y="1022106"/>
            <a:ext cx="2508036" cy="3177559"/>
          </a:xfrm>
          <a:prstGeom prst="rect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b="1" dirty="0">
                <a:solidFill>
                  <a:schemeClr val="tx1"/>
                </a:solidFill>
              </a:rPr>
              <a:t>Landesanstalt für Landesmedien </a:t>
            </a:r>
          </a:p>
          <a:p>
            <a:pPr algn="ctr"/>
            <a:r>
              <a:rPr lang="de-DE" sz="1100" b="1" dirty="0">
                <a:solidFill>
                  <a:schemeClr val="tx1"/>
                </a:solidFill>
              </a:rPr>
              <a:t>25.9. 26</a:t>
            </a:r>
          </a:p>
          <a:p>
            <a:pPr algn="ctr"/>
            <a:r>
              <a:rPr lang="de-DE" sz="1100" dirty="0">
                <a:solidFill>
                  <a:schemeClr val="tx1"/>
                </a:solidFill>
              </a:rPr>
              <a:t>Ca. 200-240 pax </a:t>
            </a:r>
          </a:p>
          <a:p>
            <a:pPr algn="ctr"/>
            <a:r>
              <a:rPr lang="de-DE" sz="1100" dirty="0">
                <a:solidFill>
                  <a:schemeClr val="tx1"/>
                </a:solidFill>
              </a:rPr>
              <a:t>Für ca. 50% der Gäste Sitzplätze in irgendeiner Form schaffen</a:t>
            </a:r>
            <a:r>
              <a:rPr lang="de-DE" sz="1100" dirty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de-DE" sz="1100" dirty="0">
                <a:solidFill>
                  <a:srgbClr val="FF0000"/>
                </a:solidFill>
              </a:rPr>
              <a:t>In Klärung</a:t>
            </a:r>
          </a:p>
          <a:p>
            <a:pPr algn="ctr"/>
            <a:endParaRPr lang="de-DE" sz="1100" dirty="0">
              <a:solidFill>
                <a:schemeClr val="tx1"/>
              </a:solidFill>
            </a:endParaRPr>
          </a:p>
          <a:p>
            <a:pPr algn="ctr"/>
            <a:endParaRPr lang="de-DE" sz="1100" dirty="0">
              <a:solidFill>
                <a:schemeClr val="tx1"/>
              </a:solidFill>
            </a:endParaRPr>
          </a:p>
          <a:p>
            <a:pPr algn="ctr"/>
            <a:endParaRPr lang="de-DE" sz="1100" dirty="0">
              <a:solidFill>
                <a:schemeClr val="tx1"/>
              </a:solidFill>
            </a:endParaRPr>
          </a:p>
          <a:p>
            <a:pPr algn="ctr"/>
            <a:r>
              <a:rPr lang="de-DE" sz="1100" dirty="0">
                <a:solidFill>
                  <a:schemeClr val="tx1"/>
                </a:solidFill>
              </a:rPr>
              <a:t>Die Pläne sind nicht final und werden noch je nach Wetterlage angepasst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2CC52197-A3AE-C6B2-6D88-228520F8EFD0}"/>
              </a:ext>
            </a:extLst>
          </p:cNvPr>
          <p:cNvSpPr/>
          <p:nvPr/>
        </p:nvSpPr>
        <p:spPr>
          <a:xfrm>
            <a:off x="3940543" y="1588303"/>
            <a:ext cx="298695" cy="288032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4B38871D-881F-2995-68AB-6ECF9193C013}"/>
              </a:ext>
            </a:extLst>
          </p:cNvPr>
          <p:cNvSpPr/>
          <p:nvPr/>
        </p:nvSpPr>
        <p:spPr>
          <a:xfrm>
            <a:off x="4239238" y="1901761"/>
            <a:ext cx="298695" cy="288032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42D7F262-9913-B67C-DCB4-CB8ADCF99C8B}"/>
              </a:ext>
            </a:extLst>
          </p:cNvPr>
          <p:cNvSpPr/>
          <p:nvPr/>
        </p:nvSpPr>
        <p:spPr>
          <a:xfrm>
            <a:off x="4603631" y="2174997"/>
            <a:ext cx="298695" cy="288032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36D5238A-0951-1414-1F91-8BC3B270E216}"/>
              </a:ext>
            </a:extLst>
          </p:cNvPr>
          <p:cNvSpPr/>
          <p:nvPr/>
        </p:nvSpPr>
        <p:spPr>
          <a:xfrm>
            <a:off x="3962438" y="2168293"/>
            <a:ext cx="298695" cy="288032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2AB02EDC-F57F-C512-E92A-F56FD3154258}"/>
              </a:ext>
            </a:extLst>
          </p:cNvPr>
          <p:cNvSpPr/>
          <p:nvPr/>
        </p:nvSpPr>
        <p:spPr>
          <a:xfrm>
            <a:off x="4534960" y="1593037"/>
            <a:ext cx="298695" cy="288032"/>
          </a:xfrm>
          <a:prstGeom prst="ellipse">
            <a:avLst/>
          </a:prstGeom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Benutzerdefiniert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FFFCC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3175">
          <a:solidFill>
            <a:srgbClr val="000000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C97C3F58771824F9438DC2D21560ED0" ma:contentTypeVersion="15" ma:contentTypeDescription="Ein neues Dokument erstellen." ma:contentTypeScope="" ma:versionID="cdd6261dfc029c3dd5521df542cd1067">
  <xsd:schema xmlns:xsd="http://www.w3.org/2001/XMLSchema" xmlns:xs="http://www.w3.org/2001/XMLSchema" xmlns:p="http://schemas.microsoft.com/office/2006/metadata/properties" xmlns:ns2="15c65617-10ff-4991-9b8f-9e4be3e77517" xmlns:ns3="45906726-f604-4941-8014-7f3ab2ff7bcd" targetNamespace="http://schemas.microsoft.com/office/2006/metadata/properties" ma:root="true" ma:fieldsID="1ed22aa0cfea3620ffba9ee4f7b19048" ns2:_="" ns3:_="">
    <xsd:import namespace="15c65617-10ff-4991-9b8f-9e4be3e77517"/>
    <xsd:import namespace="45906726-f604-4941-8014-7f3ab2ff7bcd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c65617-10ff-4991-9b8f-9e4be3e7751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4cbfed60-23e7-449b-9bfc-784a518ac322}" ma:internalName="TaxCatchAll" ma:showField="CatchAllData" ma:web="15c65617-10ff-4991-9b8f-9e4be3e775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906726-f604-4941-8014-7f3ab2ff7b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210faf6e-084d-41d6-a430-d0da57c6aac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5906726-f604-4941-8014-7f3ab2ff7bcd">
      <Terms xmlns="http://schemas.microsoft.com/office/infopath/2007/PartnerControls"/>
    </lcf76f155ced4ddcb4097134ff3c332f>
    <TaxCatchAll xmlns="15c65617-10ff-4991-9b8f-9e4be3e77517" xsi:nil="true"/>
  </documentManagement>
</p:properties>
</file>

<file path=customXml/itemProps1.xml><?xml version="1.0" encoding="utf-8"?>
<ds:datastoreItem xmlns:ds="http://schemas.openxmlformats.org/officeDocument/2006/customXml" ds:itemID="{28995365-D463-4FA8-9676-58BA1CC4B77E}"/>
</file>

<file path=customXml/itemProps2.xml><?xml version="1.0" encoding="utf-8"?>
<ds:datastoreItem xmlns:ds="http://schemas.openxmlformats.org/officeDocument/2006/customXml" ds:itemID="{523B7DD0-8975-4F9F-B8AE-D3D4BA135E30}"/>
</file>

<file path=customXml/itemProps3.xml><?xml version="1.0" encoding="utf-8"?>
<ds:datastoreItem xmlns:ds="http://schemas.openxmlformats.org/officeDocument/2006/customXml" ds:itemID="{8180A5CF-6861-46F0-8CF0-7608D22BB14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</Words>
  <Application>Microsoft Office PowerPoint</Application>
  <PresentationFormat>Bildschirmpräsentation (4:3)</PresentationFormat>
  <Paragraphs>126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Wingdings</vt:lpstr>
      <vt:lpstr>Larissa-Design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User2</dc:creator>
  <cp:lastModifiedBy>Wolkenburg / Viktoria Munz</cp:lastModifiedBy>
  <cp:revision>239</cp:revision>
  <cp:lastPrinted>2026-04-25T16:37:55Z</cp:lastPrinted>
  <dcterms:created xsi:type="dcterms:W3CDTF">2010-05-31T16:13:53Z</dcterms:created>
  <dcterms:modified xsi:type="dcterms:W3CDTF">2026-05-13T09:31:52Z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0x010100FC97C3F58771824F9438DC2D21560ED0</vt:lpwstr>
  </property>
</Properties>
</file>